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67" r:id="rId4"/>
    <p:sldId id="288" r:id="rId5"/>
    <p:sldId id="282" r:id="rId6"/>
    <p:sldId id="284" r:id="rId7"/>
    <p:sldId id="285" r:id="rId8"/>
    <p:sldId id="286" r:id="rId9"/>
    <p:sldId id="287" r:id="rId10"/>
    <p:sldId id="279" r:id="rId11"/>
    <p:sldId id="290" r:id="rId12"/>
    <p:sldId id="289" r:id="rId13"/>
    <p:sldId id="259" r:id="rId14"/>
    <p:sldId id="260" r:id="rId15"/>
    <p:sldId id="269" r:id="rId16"/>
    <p:sldId id="291" r:id="rId17"/>
    <p:sldId id="292" r:id="rId18"/>
    <p:sldId id="278" r:id="rId19"/>
    <p:sldId id="281" r:id="rId20"/>
  </p:sldIdLst>
  <p:sldSz cx="7556500" cy="10693400"/>
  <p:notesSz cx="6858000" cy="9144000"/>
  <p:embeddedFontLst>
    <p:embeddedFont>
      <p:font typeface="Algerian" panose="04020705040A02060702" pitchFamily="82" charset="0"/>
      <p:regular r:id="rId22"/>
    </p:embeddedFont>
    <p:embeddedFont>
      <p:font typeface="Castellar" panose="020A0402060406010301" pitchFamily="18" charset="0"/>
      <p:regular r:id="rId23"/>
    </p:embeddedFont>
    <p:embeddedFont>
      <p:font typeface="French Script MT" panose="03020402040607040605" pitchFamily="66" charset="0"/>
      <p:regular r:id="rId24"/>
    </p:embeddedFont>
    <p:embeddedFont>
      <p:font typeface="Segoe UI" panose="020B0502040204020203"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60754FA-124C-44E0-9858-4BCAFFF81CD3}">
          <p14:sldIdLst>
            <p14:sldId id="256"/>
            <p14:sldId id="257"/>
            <p14:sldId id="267"/>
            <p14:sldId id="288"/>
            <p14:sldId id="282"/>
            <p14:sldId id="284"/>
            <p14:sldId id="285"/>
            <p14:sldId id="286"/>
            <p14:sldId id="287"/>
            <p14:sldId id="279"/>
            <p14:sldId id="290"/>
            <p14:sldId id="289"/>
            <p14:sldId id="259"/>
            <p14:sldId id="260"/>
            <p14:sldId id="269"/>
            <p14:sldId id="291"/>
            <p14:sldId id="292"/>
            <p14:sldId id="278"/>
            <p14:sldId id="281"/>
          </p14:sldIdLst>
        </p14:section>
      </p14:sectionLst>
    </p:ext>
    <p:ext uri="{EFAFB233-063F-42B5-8137-9DF3F51BA10A}">
      <p15:sldGuideLst xmlns:p15="http://schemas.microsoft.com/office/powerpoint/2012/main">
        <p15:guide id="1" orient="horz" pos="21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C2BA"/>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4" autoAdjust="0"/>
    <p:restoredTop sz="95260" autoAdjust="0"/>
  </p:normalViewPr>
  <p:slideViewPr>
    <p:cSldViewPr showGuides="1">
      <p:cViewPr varScale="1">
        <p:scale>
          <a:sx n="57" d="100"/>
          <a:sy n="57" d="100"/>
        </p:scale>
        <p:origin x="2442" y="66"/>
      </p:cViewPr>
      <p:guideLst>
        <p:guide orient="horz" pos="21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5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DA1D2B-EC7C-414E-A7FA-C93AB1C25556}" type="datetimeFigureOut">
              <a:rPr lang="en-IN" smtClean="0"/>
              <a:t>09-09-2025</a:t>
            </a:fld>
            <a:endParaRPr lang="en-IN"/>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951639-9242-420E-B743-8A859280CF19}" type="slidenum">
              <a:rPr lang="en-IN" smtClean="0"/>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089FE-232A-1B4D-4FAB-9F909457B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851054-5F12-CE19-DBD0-F0EDBD7C1B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36EE4F-F9C3-B793-BB43-011CBB106A6D}"/>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74796079-A767-1DF3-17DB-501E88C43A34}"/>
              </a:ext>
            </a:extLst>
          </p:cNvPr>
          <p:cNvSpPr>
            <a:spLocks noGrp="1"/>
          </p:cNvSpPr>
          <p:nvPr>
            <p:ph type="sldNum" sz="quarter" idx="5"/>
          </p:nvPr>
        </p:nvSpPr>
        <p:spPr/>
        <p:txBody>
          <a:bodyPr/>
          <a:lstStyle/>
          <a:p>
            <a:fld id="{6C951639-9242-420E-B743-8A859280CF19}" type="slidenum">
              <a:rPr lang="en-IN" smtClean="0"/>
              <a:t>12</a:t>
            </a:fld>
            <a:endParaRPr lang="en-IN"/>
          </a:p>
        </p:txBody>
      </p:sp>
    </p:spTree>
    <p:extLst>
      <p:ext uri="{BB962C8B-B14F-4D97-AF65-F5344CB8AC3E}">
        <p14:creationId xmlns:p14="http://schemas.microsoft.com/office/powerpoint/2010/main" val="409733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9/9/2025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9/9/2025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9/9/2025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000"/>
            <a:lum/>
          </a:blip>
          <a:srcRect/>
          <a:stretch>
            <a:fillRect t="12000" r="4000" b="1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9/9/2025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366901" y="1684953"/>
            <a:ext cx="7021460" cy="657872"/>
          </a:xfrm>
          <a:prstGeom prst="rect">
            <a:avLst/>
          </a:prstGeom>
        </p:spPr>
        <p:txBody>
          <a:bodyPr lIns="0" tIns="0" rIns="0" bIns="0" rtlCol="0" anchor="t">
            <a:spAutoFit/>
          </a:bodyPr>
          <a:lstStyle/>
          <a:p>
            <a:pPr algn="ctr">
              <a:lnSpc>
                <a:spcPts val="4200"/>
              </a:lnSpc>
            </a:pPr>
            <a:r>
              <a:rPr lang="en-US" sz="6600" b="1" spc="14" dirty="0">
                <a:solidFill>
                  <a:srgbClr val="00467A"/>
                </a:solidFill>
                <a:latin typeface="French Script MT" panose="03020402040607040605" pitchFamily="66" charset="0"/>
              </a:rPr>
              <a:t>The Sandeepni Chronicle</a:t>
            </a:r>
          </a:p>
        </p:txBody>
      </p:sp>
      <p:sp>
        <p:nvSpPr>
          <p:cNvPr id="26" name="TextBox 26"/>
          <p:cNvSpPr txBox="1"/>
          <p:nvPr/>
        </p:nvSpPr>
        <p:spPr>
          <a:xfrm>
            <a:off x="516988" y="1125518"/>
            <a:ext cx="2178508" cy="152286"/>
          </a:xfrm>
          <a:prstGeom prst="rect">
            <a:avLst/>
          </a:prstGeom>
        </p:spPr>
        <p:txBody>
          <a:bodyPr wrap="square" lIns="0" tIns="0" rIns="0" bIns="0" rtlCol="0" anchor="t">
            <a:spAutoFit/>
          </a:bodyPr>
          <a:lstStyle/>
          <a:p>
            <a:pPr>
              <a:lnSpc>
                <a:spcPts val="1055"/>
              </a:lnSpc>
            </a:pPr>
            <a:r>
              <a:rPr lang="en-US" sz="1600" b="1" spc="3" dirty="0">
                <a:solidFill>
                  <a:schemeClr val="tx2"/>
                </a:solidFill>
                <a:latin typeface="Segoe UI" panose="020B0502040204020203"/>
              </a:rPr>
              <a:t>Volume: IV Issue-6</a:t>
            </a:r>
          </a:p>
        </p:txBody>
      </p:sp>
      <p:sp>
        <p:nvSpPr>
          <p:cNvPr id="27" name="TextBox 27"/>
          <p:cNvSpPr txBox="1"/>
          <p:nvPr/>
        </p:nvSpPr>
        <p:spPr>
          <a:xfrm>
            <a:off x="4923491" y="1140259"/>
            <a:ext cx="2116021" cy="152286"/>
          </a:xfrm>
          <a:prstGeom prst="rect">
            <a:avLst/>
          </a:prstGeom>
        </p:spPr>
        <p:txBody>
          <a:bodyPr wrap="square" lIns="0" tIns="0" rIns="0" bIns="0" rtlCol="0" anchor="t">
            <a:spAutoFit/>
          </a:bodyPr>
          <a:lstStyle/>
          <a:p>
            <a:pPr algn="r">
              <a:lnSpc>
                <a:spcPts val="1055"/>
              </a:lnSpc>
            </a:pPr>
            <a:r>
              <a:rPr lang="en-US" sz="1600" b="1" spc="3" dirty="0">
                <a:solidFill>
                  <a:schemeClr val="tx2"/>
                </a:solidFill>
                <a:latin typeface="Segoe UI" panose="020B0502040204020203"/>
              </a:rPr>
              <a:t>August 2025</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49" y="2574536"/>
            <a:ext cx="5878583" cy="3394971"/>
          </a:xfrm>
          <a:prstGeom prst="rect">
            <a:avLst/>
          </a:prstGeom>
          <a:ln w="88900" cap="sq" cmpd="thickThin">
            <a:solidFill>
              <a:schemeClr val="tx2"/>
            </a:solidFill>
            <a:prstDash val="solid"/>
            <a:miter lim="800000"/>
            <a:headEnd/>
            <a:tailEnd/>
          </a:ln>
          <a:effectLst>
            <a:innerShdw blurRad="76200">
              <a:srgbClr val="000000"/>
            </a:inn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6606" y="6580940"/>
            <a:ext cx="909578" cy="986214"/>
          </a:xfrm>
          <a:prstGeom prst="rect">
            <a:avLst/>
          </a:prstGeom>
          <a:ln w="38100" cap="sq">
            <a:solidFill>
              <a:schemeClr val="tx2"/>
            </a:solidFill>
            <a:prstDash val="solid"/>
            <a:miter lim="800000"/>
            <a:headEnd/>
            <a:tailEnd/>
          </a:ln>
          <a:effectLst>
            <a:outerShdw blurRad="50800" dist="38100" dir="2700000" algn="tl" rotWithShape="0">
              <a:srgbClr val="000000">
                <a:alpha val="43000"/>
              </a:srgbClr>
            </a:outerShdw>
          </a:effectLst>
        </p:spPr>
      </p:pic>
      <p:sp>
        <p:nvSpPr>
          <p:cNvPr id="12" name="TextBox 11"/>
          <p:cNvSpPr txBox="1"/>
          <p:nvPr/>
        </p:nvSpPr>
        <p:spPr>
          <a:xfrm>
            <a:off x="570874" y="7584683"/>
            <a:ext cx="2570975" cy="492443"/>
          </a:xfrm>
          <a:prstGeom prst="rect">
            <a:avLst/>
          </a:prstGeom>
          <a:noFill/>
        </p:spPr>
        <p:txBody>
          <a:bodyPr wrap="square" rtlCol="0">
            <a:spAutoFit/>
          </a:bodyPr>
          <a:lstStyle/>
          <a:p>
            <a:pPr algn="ctr"/>
            <a:r>
              <a:rPr lang="en-IN" sz="1300" b="1" dirty="0">
                <a:solidFill>
                  <a:schemeClr val="tx2"/>
                </a:solidFill>
                <a:latin typeface="Segoe UI" panose="020B0502040204020203"/>
              </a:rPr>
              <a:t>DR. Neeraj Mohan Puri</a:t>
            </a:r>
          </a:p>
          <a:p>
            <a:pPr algn="ctr"/>
            <a:r>
              <a:rPr lang="en-IN" sz="1300" b="1" dirty="0">
                <a:solidFill>
                  <a:schemeClr val="tx2"/>
                </a:solidFill>
                <a:latin typeface="Segoe UI" panose="020B0502040204020203"/>
              </a:rPr>
              <a:t>Principal</a:t>
            </a:r>
            <a:endParaRPr lang="en-US" sz="1300" b="1" dirty="0">
              <a:solidFill>
                <a:schemeClr val="tx2"/>
              </a:solidFill>
            </a:endParaRPr>
          </a:p>
        </p:txBody>
      </p:sp>
      <p:sp>
        <p:nvSpPr>
          <p:cNvPr id="17" name="TextBox 16"/>
          <p:cNvSpPr txBox="1"/>
          <p:nvPr/>
        </p:nvSpPr>
        <p:spPr>
          <a:xfrm>
            <a:off x="4868812" y="7599356"/>
            <a:ext cx="2570975" cy="492443"/>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1300" b="1" dirty="0">
                <a:solidFill>
                  <a:schemeClr val="tx2"/>
                </a:solidFill>
                <a:latin typeface="Segoe UI" panose="020B0502040204020203"/>
              </a:rPr>
              <a:t>Mr. Vikram</a:t>
            </a:r>
          </a:p>
          <a:p>
            <a:pPr algn="ctr"/>
            <a:r>
              <a:rPr lang="en-IN" sz="1300" b="1" dirty="0">
                <a:solidFill>
                  <a:schemeClr val="tx2"/>
                </a:solidFill>
                <a:latin typeface="Segoe UI" panose="020B0502040204020203"/>
              </a:rPr>
              <a:t>Art &amp; Design</a:t>
            </a:r>
            <a:endParaRPr lang="en-US" sz="1300" b="1" dirty="0">
              <a:solidFill>
                <a:schemeClr val="tx2"/>
              </a:solidFill>
            </a:endParaRPr>
          </a:p>
        </p:txBody>
      </p:sp>
      <p:sp>
        <p:nvSpPr>
          <p:cNvPr id="20" name="TextBox 19"/>
          <p:cNvSpPr txBox="1"/>
          <p:nvPr/>
        </p:nvSpPr>
        <p:spPr>
          <a:xfrm>
            <a:off x="2608094" y="6044922"/>
            <a:ext cx="3646966" cy="461665"/>
          </a:xfrm>
          <a:prstGeom prst="rect">
            <a:avLst/>
          </a:prstGeom>
          <a:noFill/>
        </p:spPr>
        <p:txBody>
          <a:bodyPr wrap="square" rtlCol="0">
            <a:spAutoFit/>
          </a:bodyPr>
          <a:lstStyle/>
          <a:p>
            <a:pPr algn="l"/>
            <a:r>
              <a:rPr lang="en-IN" sz="2400" b="1" dirty="0">
                <a:solidFill>
                  <a:schemeClr val="tx2"/>
                </a:solidFill>
                <a:latin typeface="Algerian" panose="04020705040A02060702" pitchFamily="82" charset="0"/>
                <a:ea typeface="Baskerville" panose="02020502070401020303" pitchFamily="18" charset="0"/>
              </a:rPr>
              <a:t>Editorial Team</a:t>
            </a:r>
            <a:endParaRPr lang="en-US" sz="2400" dirty="0">
              <a:solidFill>
                <a:schemeClr val="tx2"/>
              </a:solidFill>
              <a:latin typeface="Algerian" panose="04020705040A02060702" pitchFamily="82" charset="0"/>
              <a:ea typeface="Baskerville" panose="02020502070401020303" pitchFamily="18" charset="0"/>
            </a:endParaRPr>
          </a:p>
        </p:txBody>
      </p:sp>
      <p:sp>
        <p:nvSpPr>
          <p:cNvPr id="21" name="TextBox 20"/>
          <p:cNvSpPr txBox="1"/>
          <p:nvPr/>
        </p:nvSpPr>
        <p:spPr>
          <a:xfrm>
            <a:off x="3066583" y="8269291"/>
            <a:ext cx="2421422" cy="369332"/>
          </a:xfrm>
          <a:prstGeom prst="rect">
            <a:avLst/>
          </a:prstGeom>
          <a:noFill/>
        </p:spPr>
        <p:txBody>
          <a:bodyPr wrap="square" rtlCol="0">
            <a:spAutoFit/>
          </a:bodyPr>
          <a:lstStyle/>
          <a:p>
            <a:pPr algn="l"/>
            <a:r>
              <a:rPr lang="en-IN" b="1" dirty="0">
                <a:solidFill>
                  <a:schemeClr val="tx2"/>
                </a:solidFill>
                <a:latin typeface="Algerian" panose="04020705040A02060702" pitchFamily="82" charset="0"/>
              </a:rPr>
              <a:t>Student Editors</a:t>
            </a:r>
            <a:endParaRPr lang="en-US" b="1" dirty="0">
              <a:solidFill>
                <a:schemeClr val="tx2"/>
              </a:solidFill>
              <a:latin typeface="Algerian" panose="04020705040A02060702" pitchFamily="82" charset="0"/>
            </a:endParaRPr>
          </a:p>
        </p:txBody>
      </p:sp>
      <p:pic>
        <p:nvPicPr>
          <p:cNvPr id="6" name="object 14"/>
          <p:cNvPicPr/>
          <p:nvPr/>
        </p:nvPicPr>
        <p:blipFill rotWithShape="1">
          <a:blip r:embed="rId4" cstate="print">
            <a:extLst>
              <a:ext uri="{28A0092B-C50C-407E-A947-70E740481C1C}">
                <a14:useLocalDpi xmlns:a14="http://schemas.microsoft.com/office/drawing/2010/main" val="0"/>
              </a:ext>
            </a:extLst>
          </a:blip>
          <a:srcRect l="11204" t="14299" b="4601"/>
          <a:stretch>
            <a:fillRect/>
          </a:stretch>
        </p:blipFill>
        <p:spPr>
          <a:xfrm>
            <a:off x="1175749" y="6553682"/>
            <a:ext cx="1386883" cy="1004051"/>
          </a:xfrm>
          <a:prstGeom prst="rect">
            <a:avLst/>
          </a:prstGeom>
          <a:ln w="38100" cap="sq">
            <a:solidFill>
              <a:schemeClr val="tx2"/>
            </a:solidFill>
            <a:prstDash val="solid"/>
            <a:miter lim="800000"/>
            <a:headEnd/>
            <a:tailEnd/>
          </a:ln>
          <a:effectLst>
            <a:outerShdw blurRad="50800" dist="38100" dir="2700000" algn="tl" rotWithShape="0">
              <a:srgbClr val="000000">
                <a:alpha val="43000"/>
              </a:srgbClr>
            </a:outerShdw>
          </a:effectLst>
        </p:spPr>
      </p:pic>
      <p:sp>
        <p:nvSpPr>
          <p:cNvPr id="35" name="Rectangle 34"/>
          <p:cNvSpPr/>
          <p:nvPr/>
        </p:nvSpPr>
        <p:spPr>
          <a:xfrm>
            <a:off x="0"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a:t>
            </a:r>
            <a:r>
              <a:rPr sz="1200" dirty="0" err="1">
                <a:solidFill>
                  <a:srgbClr val="FFFFFF"/>
                </a:solidFill>
                <a:latin typeface="Segoe UI" panose="020B0502040204020203"/>
              </a:rPr>
              <a:t>Sandeepni</a:t>
            </a:r>
            <a:r>
              <a:rPr sz="1200" dirty="0">
                <a:solidFill>
                  <a:srgbClr val="FFFFFF"/>
                </a:solidFill>
                <a:latin typeface="Segoe UI" panose="020B0502040204020203"/>
              </a:rPr>
              <a:t> Chronicle | </a:t>
            </a:r>
            <a:r>
              <a:rPr lang="en-US" sz="1200" dirty="0">
                <a:solidFill>
                  <a:srgbClr val="FFFFFF"/>
                </a:solidFill>
                <a:latin typeface="Segoe UI" panose="020B0502040204020203"/>
              </a:rPr>
              <a:t>April</a:t>
            </a:r>
            <a:r>
              <a:rPr sz="1200" dirty="0">
                <a:solidFill>
                  <a:srgbClr val="FFFFFF"/>
                </a:solidFill>
                <a:latin typeface="Segoe UI" panose="020B0502040204020203"/>
              </a:rPr>
              <a:t> 2025</a:t>
            </a:r>
          </a:p>
        </p:txBody>
      </p:sp>
      <p:sp>
        <p:nvSpPr>
          <p:cNvPr id="7" name="AutoShape 2"/>
          <p:cNvSpPr/>
          <p:nvPr/>
        </p:nvSpPr>
        <p:spPr>
          <a:xfrm>
            <a:off x="538578" y="2400593"/>
            <a:ext cx="6472826" cy="9289"/>
          </a:xfrm>
          <a:prstGeom prst="line">
            <a:avLst/>
          </a:prstGeom>
          <a:ln>
            <a:headEnd type="none" w="sm" len="sm"/>
            <a:tailEnd type="none" w="sm" len="sm"/>
          </a:ln>
        </p:spPr>
        <p:style>
          <a:lnRef idx="3">
            <a:schemeClr val="accent1"/>
          </a:lnRef>
          <a:fillRef idx="0">
            <a:schemeClr val="accent1"/>
          </a:fillRef>
          <a:effectRef idx="2">
            <a:schemeClr val="accent1"/>
          </a:effectRef>
          <a:fontRef idx="minor">
            <a:schemeClr val="tx1"/>
          </a:fontRef>
        </p:style>
        <p:txBody>
          <a:bodyPr/>
          <a:lstStyle/>
          <a:p>
            <a:endParaRPr lang="en-US"/>
          </a:p>
        </p:txBody>
      </p:sp>
      <p:sp>
        <p:nvSpPr>
          <p:cNvPr id="23" name="AutoShape 2"/>
          <p:cNvSpPr/>
          <p:nvPr/>
        </p:nvSpPr>
        <p:spPr>
          <a:xfrm>
            <a:off x="516988" y="1403348"/>
            <a:ext cx="6472826" cy="9289"/>
          </a:xfrm>
          <a:prstGeom prst="line">
            <a:avLst/>
          </a:prstGeom>
          <a:ln>
            <a:headEnd type="none" w="sm" len="sm"/>
            <a:tailEnd type="none" w="sm" len="sm"/>
          </a:ln>
        </p:spPr>
        <p:style>
          <a:lnRef idx="3">
            <a:schemeClr val="accent1"/>
          </a:lnRef>
          <a:fillRef idx="0">
            <a:schemeClr val="accent1"/>
          </a:fillRef>
          <a:effectRef idx="2">
            <a:schemeClr val="accent1"/>
          </a:effectRef>
          <a:fontRef idx="minor">
            <a:schemeClr val="tx1"/>
          </a:fontRef>
        </p:style>
        <p:txBody>
          <a:bodyPr/>
          <a:lstStyle/>
          <a:p>
            <a:endParaRPr lang="en-US"/>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rcRect t="2699" b="52842"/>
          <a:stretch>
            <a:fillRect/>
          </a:stretch>
        </p:blipFill>
        <p:spPr>
          <a:xfrm>
            <a:off x="2804635" y="683146"/>
            <a:ext cx="2178507" cy="651200"/>
          </a:xfrm>
          <a:prstGeom prst="rect">
            <a:avLst/>
          </a:prstGeom>
        </p:spPr>
      </p:pic>
      <p:sp>
        <p:nvSpPr>
          <p:cNvPr id="31" name="AutoShape 2"/>
          <p:cNvSpPr/>
          <p:nvPr/>
        </p:nvSpPr>
        <p:spPr>
          <a:xfrm>
            <a:off x="570874" y="8200363"/>
            <a:ext cx="6472826" cy="9289"/>
          </a:xfrm>
          <a:prstGeom prst="line">
            <a:avLst/>
          </a:prstGeom>
          <a:ln>
            <a:headEnd type="none" w="sm" len="sm"/>
            <a:tailEnd type="none" w="sm" len="sm"/>
          </a:ln>
        </p:spPr>
        <p:style>
          <a:lnRef idx="3">
            <a:schemeClr val="accent1"/>
          </a:lnRef>
          <a:fillRef idx="0">
            <a:schemeClr val="accent1"/>
          </a:fillRef>
          <a:effectRef idx="2">
            <a:schemeClr val="accent1"/>
          </a:effectRef>
          <a:fontRef idx="minor">
            <a:schemeClr val="tx1"/>
          </a:fontRef>
        </p:style>
        <p:txBody>
          <a:bodyPr/>
          <a:lstStyle/>
          <a:p>
            <a:endParaRPr lang="en-US"/>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530475" y="6541622"/>
            <a:ext cx="909578" cy="1055761"/>
          </a:xfrm>
          <a:prstGeom prst="rect">
            <a:avLst/>
          </a:prstGeom>
          <a:ln w="38100" cap="sq">
            <a:solidFill>
              <a:schemeClr val="tx2"/>
            </a:solidFill>
            <a:prstDash val="solid"/>
            <a:miter lim="800000"/>
            <a:headEnd/>
            <a:tailEnd/>
          </a:ln>
          <a:effectLst>
            <a:outerShdw blurRad="50800" dist="38100" dir="2700000" algn="tl" rotWithShape="0">
              <a:srgbClr val="000000">
                <a:alpha val="43000"/>
              </a:srgbClr>
            </a:outerShdw>
          </a:effectLst>
        </p:spPr>
      </p:pic>
      <p:sp>
        <p:nvSpPr>
          <p:cNvPr id="4" name="TextBox 3"/>
          <p:cNvSpPr txBox="1"/>
          <p:nvPr/>
        </p:nvSpPr>
        <p:spPr>
          <a:xfrm>
            <a:off x="3292139" y="7599355"/>
            <a:ext cx="1386249" cy="492443"/>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1300" b="1" dirty="0">
                <a:solidFill>
                  <a:schemeClr val="tx2"/>
                </a:solidFill>
                <a:latin typeface="Segoe UI" panose="020B0502040204020203"/>
              </a:rPr>
              <a:t>Mr. Sushil</a:t>
            </a:r>
          </a:p>
          <a:p>
            <a:pPr algn="ctr"/>
            <a:r>
              <a:rPr lang="en-IN" sz="1300" b="1" dirty="0">
                <a:solidFill>
                  <a:schemeClr val="tx2"/>
                </a:solidFill>
                <a:latin typeface="Segoe UI" panose="020B0502040204020203"/>
              </a:rPr>
              <a:t>Editor</a:t>
            </a:r>
            <a:endParaRPr lang="en-US" sz="1300" b="1" dirty="0">
              <a:solidFill>
                <a:schemeClr val="tx2"/>
              </a:solidFill>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3604344" y="8725286"/>
            <a:ext cx="877150" cy="986214"/>
          </a:xfrm>
          <a:prstGeom prst="rect">
            <a:avLst/>
          </a:prstGeom>
          <a:ln w="38100" cap="sq">
            <a:solidFill>
              <a:schemeClr val="tx2"/>
            </a:solidFill>
            <a:prstDash val="solid"/>
            <a:miter lim="800000"/>
            <a:headEnd/>
            <a:tailEnd/>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54444" y="8750681"/>
            <a:ext cx="922279" cy="933225"/>
          </a:xfrm>
          <a:prstGeom prst="rect">
            <a:avLst/>
          </a:prstGeom>
          <a:ln w="38100" cap="sq">
            <a:solidFill>
              <a:schemeClr val="tx2"/>
            </a:solidFill>
            <a:prstDash val="solid"/>
            <a:miter lim="800000"/>
            <a:headEnd/>
            <a:tailEnd/>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743362" y="8775543"/>
            <a:ext cx="877150" cy="952893"/>
          </a:xfrm>
          <a:prstGeom prst="rect">
            <a:avLst/>
          </a:prstGeom>
          <a:ln w="38100" cap="sq">
            <a:solidFill>
              <a:schemeClr val="tx2"/>
            </a:solidFill>
            <a:prstDash val="solid"/>
            <a:miter lim="800000"/>
            <a:headEnd/>
            <a:tailEnd/>
          </a:ln>
          <a:effectLst>
            <a:outerShdw blurRad="50800" dist="38100" dir="2700000" algn="tl" rotWithShape="0">
              <a:srgbClr val="000000">
                <a:alpha val="43000"/>
              </a:srgbClr>
            </a:outerShdw>
          </a:effectLst>
        </p:spPr>
      </p:pic>
      <p:sp>
        <p:nvSpPr>
          <p:cNvPr id="11" name="TextBox 10"/>
          <p:cNvSpPr txBox="1"/>
          <p:nvPr/>
        </p:nvSpPr>
        <p:spPr>
          <a:xfrm>
            <a:off x="3299027" y="9780815"/>
            <a:ext cx="1598337" cy="492443"/>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1300" b="1" dirty="0">
                <a:solidFill>
                  <a:schemeClr val="tx2"/>
                </a:solidFill>
                <a:latin typeface="Segoe UI" panose="020B0502040204020203"/>
              </a:rPr>
              <a:t>Vaanya</a:t>
            </a:r>
          </a:p>
          <a:p>
            <a:pPr algn="ctr"/>
            <a:r>
              <a:rPr lang="en-IN" sz="1300" b="1" dirty="0">
                <a:solidFill>
                  <a:schemeClr val="tx2"/>
                </a:solidFill>
                <a:latin typeface="Segoe UI" panose="020B0502040204020203"/>
              </a:rPr>
              <a:t>(X-Peace)</a:t>
            </a:r>
            <a:endParaRPr lang="en-US" sz="1300" b="1" dirty="0">
              <a:solidFill>
                <a:schemeClr val="tx2"/>
              </a:solidFill>
            </a:endParaRPr>
          </a:p>
        </p:txBody>
      </p:sp>
      <p:sp>
        <p:nvSpPr>
          <p:cNvPr id="13" name="TextBox 12"/>
          <p:cNvSpPr txBox="1"/>
          <p:nvPr/>
        </p:nvSpPr>
        <p:spPr>
          <a:xfrm>
            <a:off x="1044535" y="9755372"/>
            <a:ext cx="1316687" cy="492443"/>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1300" b="1" dirty="0">
                <a:solidFill>
                  <a:schemeClr val="tx2"/>
                </a:solidFill>
                <a:latin typeface="Segoe UI" panose="020B0502040204020203"/>
              </a:rPr>
              <a:t>Manasvi</a:t>
            </a:r>
          </a:p>
          <a:p>
            <a:pPr algn="ctr"/>
            <a:r>
              <a:rPr lang="en-IN" sz="1300" b="1" dirty="0">
                <a:solidFill>
                  <a:schemeClr val="tx2"/>
                </a:solidFill>
                <a:latin typeface="Segoe UI" panose="020B0502040204020203"/>
              </a:rPr>
              <a:t> (XI-Med)</a:t>
            </a:r>
            <a:endParaRPr lang="en-US" sz="1300" b="1" dirty="0">
              <a:solidFill>
                <a:schemeClr val="tx2"/>
              </a:solidFill>
            </a:endParaRPr>
          </a:p>
        </p:txBody>
      </p:sp>
      <p:sp>
        <p:nvSpPr>
          <p:cNvPr id="14" name="TextBox 13"/>
          <p:cNvSpPr txBox="1"/>
          <p:nvPr/>
        </p:nvSpPr>
        <p:spPr>
          <a:xfrm>
            <a:off x="5149343" y="9768140"/>
            <a:ext cx="2009911" cy="492443"/>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1300" b="1" dirty="0">
                <a:solidFill>
                  <a:schemeClr val="tx2"/>
                </a:solidFill>
                <a:latin typeface="Segoe UI" panose="020B0502040204020203"/>
              </a:rPr>
              <a:t>Aditya Mehra</a:t>
            </a:r>
          </a:p>
          <a:p>
            <a:pPr algn="ctr"/>
            <a:r>
              <a:rPr lang="en-IN" sz="1300" b="1" dirty="0">
                <a:solidFill>
                  <a:schemeClr val="tx2"/>
                </a:solidFill>
                <a:latin typeface="Segoe UI" panose="020B0502040204020203"/>
              </a:rPr>
              <a:t>(X-Loyal)</a:t>
            </a:r>
            <a:endParaRPr lang="en-US" sz="1300" b="1" dirty="0">
              <a:solidFill>
                <a:schemeClr val="tx2"/>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April </a:t>
            </a:r>
            <a:r>
              <a:rPr sz="1200" dirty="0">
                <a:solidFill>
                  <a:srgbClr val="FFFFFF"/>
                </a:solidFill>
                <a:latin typeface="Segoe UI" panose="020B0502040204020203"/>
              </a:rPr>
              <a:t>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58312"/>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3" name="TextBox 2"/>
          <p:cNvSpPr txBox="1"/>
          <p:nvPr/>
        </p:nvSpPr>
        <p:spPr>
          <a:xfrm>
            <a:off x="2787650" y="215542"/>
            <a:ext cx="2476500" cy="523220"/>
          </a:xfrm>
          <a:prstGeom prst="rect">
            <a:avLst/>
          </a:prstGeom>
          <a:noFill/>
        </p:spPr>
        <p:txBody>
          <a:bodyPr wrap="square" rtlCol="0">
            <a:spAutoFit/>
          </a:bodyPr>
          <a:lstStyle/>
          <a:p>
            <a:r>
              <a:rPr lang="en-US" sz="2800" b="1" dirty="0">
                <a:solidFill>
                  <a:schemeClr val="tx2"/>
                </a:solidFill>
                <a:latin typeface="Times New Roman" panose="02020603050405020304" pitchFamily="18" charset="0"/>
                <a:cs typeface="Times New Roman" panose="02020603050405020304" pitchFamily="18" charset="0"/>
              </a:rPr>
              <a:t>Parent’s Pen</a:t>
            </a:r>
            <a:endParaRPr lang="en-IN" sz="2800" b="1"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249871" y="3005306"/>
            <a:ext cx="7010400" cy="6986528"/>
          </a:xfrm>
          <a:prstGeom prst="rect">
            <a:avLst/>
          </a:prstGeom>
          <a:noFill/>
        </p:spPr>
        <p:txBody>
          <a:bodyPr wrap="square">
            <a:spAutoFit/>
          </a:bodyPr>
          <a:lstStyle/>
          <a:p>
            <a:pPr algn="just"/>
            <a:r>
              <a:rPr lang="en-IN" sz="1400" dirty="0">
                <a:latin typeface="Times New Roman" panose="02020603050405020304" pitchFamily="18" charset="0"/>
                <a:cs typeface="Times New Roman" panose="02020603050405020304" pitchFamily="18" charset="0"/>
              </a:rPr>
              <a:t>In today’s fast-paced world, parenting can sometimes feel like a race against time. Between school routines, screen distractions, and busy work schedules, the art of patient parenting often takes a back seat. Yet, it is </a:t>
            </a:r>
            <a:r>
              <a:rPr lang="en-IN" sz="1400" i="1" dirty="0">
                <a:latin typeface="Times New Roman" panose="02020603050405020304" pitchFamily="18" charset="0"/>
                <a:cs typeface="Times New Roman" panose="02020603050405020304" pitchFamily="18" charset="0"/>
              </a:rPr>
              <a:t>patience</a:t>
            </a:r>
            <a:r>
              <a:rPr lang="en-IN" sz="1400" dirty="0">
                <a:latin typeface="Times New Roman" panose="02020603050405020304" pitchFamily="18" charset="0"/>
                <a:cs typeface="Times New Roman" panose="02020603050405020304" pitchFamily="18" charset="0"/>
              </a:rPr>
              <a:t> that lays the foundation for a lifelong bond of trust, love, and understanding between parents and children.</a:t>
            </a:r>
          </a:p>
          <a:p>
            <a:pPr algn="just"/>
            <a:endParaRPr lang="en-IN" sz="1400" dirty="0">
              <a:latin typeface="Times New Roman" panose="02020603050405020304" pitchFamily="18" charset="0"/>
              <a:cs typeface="Times New Roman" panose="02020603050405020304" pitchFamily="18" charset="0"/>
            </a:endParaRPr>
          </a:p>
          <a:p>
            <a:pPr algn="just"/>
            <a:r>
              <a:rPr lang="en-IN" sz="1400" dirty="0">
                <a:latin typeface="Times New Roman" panose="02020603050405020304" pitchFamily="18" charset="0"/>
                <a:cs typeface="Times New Roman" panose="02020603050405020304" pitchFamily="18" charset="0"/>
              </a:rPr>
              <a:t>Patience in parenting doesn’t mean letting go of discipline or giving in to every demand. Instead, it’s about </a:t>
            </a:r>
            <a:r>
              <a:rPr lang="en-IN" sz="1400" b="1" dirty="0">
                <a:latin typeface="Times New Roman" panose="02020603050405020304" pitchFamily="18" charset="0"/>
                <a:cs typeface="Times New Roman" panose="02020603050405020304" pitchFamily="18" charset="0"/>
              </a:rPr>
              <a:t>responding with calm instead of reacting with frustration</a:t>
            </a:r>
            <a:r>
              <a:rPr lang="en-IN" sz="1400" dirty="0">
                <a:latin typeface="Times New Roman" panose="02020603050405020304" pitchFamily="18" charset="0"/>
                <a:cs typeface="Times New Roman" panose="02020603050405020304" pitchFamily="18" charset="0"/>
              </a:rPr>
              <a:t>. Children, especially in their formative years, are still learning to regulate their emotions, understand consequences, and express themselves. A patient parent becomes a safe space—someone who listens more, guides gently, and corrects without criticism.</a:t>
            </a:r>
          </a:p>
          <a:p>
            <a:pPr algn="just"/>
            <a:endParaRPr lang="en-IN" sz="1400" dirty="0">
              <a:latin typeface="Times New Roman" panose="02020603050405020304" pitchFamily="18" charset="0"/>
              <a:cs typeface="Times New Roman" panose="02020603050405020304" pitchFamily="18" charset="0"/>
            </a:endParaRPr>
          </a:p>
          <a:p>
            <a:pPr algn="just"/>
            <a:r>
              <a:rPr lang="en-IN" sz="1400" dirty="0">
                <a:latin typeface="Times New Roman" panose="02020603050405020304" pitchFamily="18" charset="0"/>
                <a:cs typeface="Times New Roman" panose="02020603050405020304" pitchFamily="18" charset="0"/>
              </a:rPr>
              <a:t>Practicing patience teaches children that </a:t>
            </a:r>
            <a:r>
              <a:rPr lang="en-IN" sz="1400" b="1" dirty="0">
                <a:latin typeface="Times New Roman" panose="02020603050405020304" pitchFamily="18" charset="0"/>
                <a:cs typeface="Times New Roman" panose="02020603050405020304" pitchFamily="18" charset="0"/>
              </a:rPr>
              <a:t>mistakes are part of learning</a:t>
            </a:r>
            <a:r>
              <a:rPr lang="en-IN" sz="1400" dirty="0">
                <a:latin typeface="Times New Roman" panose="02020603050405020304" pitchFamily="18" charset="0"/>
                <a:cs typeface="Times New Roman" panose="02020603050405020304" pitchFamily="18" charset="0"/>
              </a:rPr>
              <a:t>, and home is a place where they’re accepted for who they are. This strengthens their self-esteem and encourages open communication. When a child knows they won’t be judged harshly, they’re more likely to share their fears, failures, and dreams.</a:t>
            </a:r>
          </a:p>
          <a:p>
            <a:pPr algn="just"/>
            <a:endParaRPr lang="en-IN" sz="1400" dirty="0">
              <a:latin typeface="Times New Roman" panose="02020603050405020304" pitchFamily="18" charset="0"/>
              <a:cs typeface="Times New Roman" panose="02020603050405020304" pitchFamily="18" charset="0"/>
            </a:endParaRPr>
          </a:p>
          <a:p>
            <a:pPr algn="just"/>
            <a:r>
              <a:rPr lang="en-IN" sz="1400" dirty="0">
                <a:latin typeface="Times New Roman" panose="02020603050405020304" pitchFamily="18" charset="0"/>
                <a:cs typeface="Times New Roman" panose="02020603050405020304" pitchFamily="18" charset="0"/>
              </a:rPr>
              <a:t>To build this kind of relationship, parents can adopt simple yet powerful habits:</a:t>
            </a:r>
          </a:p>
          <a:p>
            <a:pPr lvl="0" algn="just"/>
            <a:r>
              <a:rPr lang="en-IN" sz="1400" dirty="0">
                <a:latin typeface="Times New Roman" panose="02020603050405020304" pitchFamily="18" charset="0"/>
                <a:cs typeface="Times New Roman" panose="02020603050405020304" pitchFamily="18" charset="0"/>
              </a:rPr>
              <a:t>Pause before reacting.</a:t>
            </a:r>
          </a:p>
          <a:p>
            <a:pPr lvl="0" algn="just"/>
            <a:r>
              <a:rPr lang="en-IN" sz="1400" dirty="0">
                <a:latin typeface="Times New Roman" panose="02020603050405020304" pitchFamily="18" charset="0"/>
                <a:cs typeface="Times New Roman" panose="02020603050405020304" pitchFamily="18" charset="0"/>
              </a:rPr>
              <a:t>Get down to the child’s eye level while talking.</a:t>
            </a:r>
          </a:p>
          <a:p>
            <a:pPr lvl="0" algn="just"/>
            <a:r>
              <a:rPr lang="en-IN" sz="1400" dirty="0">
                <a:latin typeface="Times New Roman" panose="02020603050405020304" pitchFamily="18" charset="0"/>
                <a:cs typeface="Times New Roman" panose="02020603050405020304" pitchFamily="18" charset="0"/>
              </a:rPr>
              <a:t>Use positive language.</a:t>
            </a:r>
          </a:p>
          <a:p>
            <a:pPr lvl="0" algn="just"/>
            <a:r>
              <a:rPr lang="en-IN" sz="1400" dirty="0">
                <a:latin typeface="Times New Roman" panose="02020603050405020304" pitchFamily="18" charset="0"/>
                <a:cs typeface="Times New Roman" panose="02020603050405020304" pitchFamily="18" charset="0"/>
              </a:rPr>
              <a:t>Avoid comparisons and harsh labels.</a:t>
            </a:r>
          </a:p>
          <a:p>
            <a:pPr lvl="0" algn="just"/>
            <a:r>
              <a:rPr lang="en-IN" sz="1400" dirty="0">
                <a:latin typeface="Times New Roman" panose="02020603050405020304" pitchFamily="18" charset="0"/>
                <a:cs typeface="Times New Roman" panose="02020603050405020304" pitchFamily="18" charset="0"/>
              </a:rPr>
              <a:t>Celebrate small efforts, not just outcomes.</a:t>
            </a:r>
          </a:p>
          <a:p>
            <a:pPr lvl="0" algn="just"/>
            <a:endParaRPr lang="en-IN" sz="1400" dirty="0">
              <a:latin typeface="Times New Roman" panose="02020603050405020304" pitchFamily="18" charset="0"/>
              <a:cs typeface="Times New Roman" panose="02020603050405020304" pitchFamily="18" charset="0"/>
            </a:endParaRPr>
          </a:p>
          <a:p>
            <a:pPr algn="just"/>
            <a:r>
              <a:rPr lang="en-IN" sz="1400" dirty="0">
                <a:latin typeface="Times New Roman" panose="02020603050405020304" pitchFamily="18" charset="0"/>
                <a:cs typeface="Times New Roman" panose="02020603050405020304" pitchFamily="18" charset="0"/>
              </a:rPr>
              <a:t>Remember, children don’t need perfect parents—they need </a:t>
            </a:r>
            <a:r>
              <a:rPr lang="en-IN" sz="1400" b="1" dirty="0">
                <a:latin typeface="Times New Roman" panose="02020603050405020304" pitchFamily="18" charset="0"/>
                <a:cs typeface="Times New Roman" panose="02020603050405020304" pitchFamily="18" charset="0"/>
              </a:rPr>
              <a:t>present and patient</a:t>
            </a:r>
            <a:r>
              <a:rPr lang="en-IN" sz="1400" dirty="0">
                <a:latin typeface="Times New Roman" panose="02020603050405020304" pitchFamily="18" charset="0"/>
                <a:cs typeface="Times New Roman" panose="02020603050405020304" pitchFamily="18" charset="0"/>
              </a:rPr>
              <a:t> ones. In being patient, you’re not only raising a calm and confident child but also nurturing a deeper, lasting connection that will carry your relationship through every stage of life.</a:t>
            </a:r>
          </a:p>
          <a:p>
            <a:pPr algn="just"/>
            <a:endParaRPr lang="en-IN" sz="1400" dirty="0">
              <a:latin typeface="Times New Roman" panose="02020603050405020304" pitchFamily="18" charset="0"/>
              <a:cs typeface="Times New Roman" panose="02020603050405020304" pitchFamily="18" charset="0"/>
            </a:endParaRPr>
          </a:p>
          <a:p>
            <a:pPr algn="just"/>
            <a:r>
              <a:rPr lang="en-IN" sz="1400" dirty="0">
                <a:latin typeface="Times New Roman" panose="02020603050405020304" pitchFamily="18" charset="0"/>
                <a:cs typeface="Times New Roman" panose="02020603050405020304" pitchFamily="18" charset="0"/>
              </a:rPr>
              <a:t>Let’s slow down, breathe, and parent with patience—because strong bonds aren’t built in a moment; they’re built over time</a:t>
            </a:r>
          </a:p>
          <a:p>
            <a:pPr algn="just"/>
            <a:endParaRPr lang="en-IN" sz="1400" dirty="0">
              <a:latin typeface="Times New Roman" panose="02020603050405020304" pitchFamily="18" charset="0"/>
              <a:cs typeface="Times New Roman" panose="02020603050405020304" pitchFamily="18" charset="0"/>
            </a:endParaRPr>
          </a:p>
          <a:p>
            <a:pPr algn="just"/>
            <a:r>
              <a:rPr lang="en-GB" sz="1400" b="1" i="1" dirty="0">
                <a:latin typeface="Times New Roman" panose="02020603050405020304" pitchFamily="18" charset="0"/>
                <a:cs typeface="Times New Roman" panose="02020603050405020304" pitchFamily="18" charset="0"/>
              </a:rPr>
              <a:t>Neelam </a:t>
            </a:r>
            <a:r>
              <a:rPr lang="en-IN" sz="1400" b="1" i="1" dirty="0">
                <a:latin typeface="Times New Roman" panose="02020603050405020304" pitchFamily="18" charset="0"/>
                <a:cs typeface="Times New Roman" panose="02020603050405020304" pitchFamily="18" charset="0"/>
              </a:rPr>
              <a:t>  </a:t>
            </a:r>
          </a:p>
          <a:p>
            <a:pPr algn="just"/>
            <a:r>
              <a:rPr lang="en-IN" sz="1400" b="1" i="1" dirty="0">
                <a:latin typeface="Times New Roman" panose="02020603050405020304" pitchFamily="18" charset="0"/>
                <a:cs typeface="Times New Roman" panose="02020603050405020304" pitchFamily="18" charset="0"/>
              </a:rPr>
              <a:t>Proud Parent of </a:t>
            </a:r>
            <a:r>
              <a:rPr lang="en-GB" sz="1400" b="1" i="1" dirty="0">
                <a:latin typeface="Times New Roman" panose="02020603050405020304" pitchFamily="18" charset="0"/>
                <a:cs typeface="Times New Roman" panose="02020603050405020304" pitchFamily="18" charset="0"/>
              </a:rPr>
              <a:t>Aditya Mehra</a:t>
            </a:r>
            <a:r>
              <a:rPr lang="en-IN" sz="1400" b="1" i="1" dirty="0">
                <a:latin typeface="Times New Roman" panose="02020603050405020304" pitchFamily="18" charset="0"/>
                <a:cs typeface="Times New Roman" panose="02020603050405020304" pitchFamily="18" charset="0"/>
              </a:rPr>
              <a:t> Grade</a:t>
            </a:r>
            <a:r>
              <a:rPr lang="en-GB" sz="1400" b="1" i="1" dirty="0">
                <a:latin typeface="Times New Roman" panose="02020603050405020304" pitchFamily="18" charset="0"/>
                <a:cs typeface="Times New Roman" panose="02020603050405020304" pitchFamily="18" charset="0"/>
              </a:rPr>
              <a:t> X-Loyal</a:t>
            </a:r>
            <a:endParaRPr lang="en-IN" sz="1200" b="1" i="1"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rcRect t="19077" b="19077"/>
          <a:stretch/>
        </p:blipFill>
        <p:spPr>
          <a:xfrm>
            <a:off x="2787650" y="1390008"/>
            <a:ext cx="1934843" cy="1594492"/>
          </a:xfrm>
          <a:prstGeom prst="rect">
            <a:avLst/>
          </a:prstGeom>
          <a:ln w="38100" cap="sq">
            <a:solidFill>
              <a:schemeClr val="tx2"/>
            </a:solidFill>
            <a:prstDash val="solid"/>
            <a:miter lim="800000"/>
            <a:headEnd/>
            <a:tailEnd/>
          </a:ln>
          <a:effectLst>
            <a:outerShdw blurRad="50800" dist="38100" dir="2700000" algn="tl" rotWithShape="0">
              <a:srgbClr val="000000">
                <a:alpha val="43000"/>
              </a:srgbClr>
            </a:outerShdw>
          </a:effectLst>
        </p:spPr>
      </p:pic>
      <p:sp>
        <p:nvSpPr>
          <p:cNvPr id="11" name="TextBox 10"/>
          <p:cNvSpPr txBox="1"/>
          <p:nvPr/>
        </p:nvSpPr>
        <p:spPr>
          <a:xfrm>
            <a:off x="1873250" y="824225"/>
            <a:ext cx="4191000" cy="369332"/>
          </a:xfrm>
          <a:prstGeom prst="rect">
            <a:avLst/>
          </a:prstGeom>
          <a:noFill/>
        </p:spPr>
        <p:txBody>
          <a:bodyPr wrap="square">
            <a:spAutoFit/>
          </a:bodyPr>
          <a:lstStyle/>
          <a:p>
            <a:r>
              <a:rPr lang="en-IN" b="1" dirty="0">
                <a:solidFill>
                  <a:schemeClr val="tx2"/>
                </a:solidFill>
                <a:latin typeface="Times New Roman" panose="02020603050405020304" pitchFamily="18" charset="0"/>
                <a:cs typeface="Times New Roman" panose="02020603050405020304" pitchFamily="18" charset="0"/>
              </a:rPr>
              <a:t>Importance of Routine in a Child’s Life</a:t>
            </a:r>
            <a:endParaRPr lang="en-IN" dirty="0">
              <a:solidFill>
                <a:schemeClr val="tx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B29584-8C5D-9B31-0F0F-B43BCB1841AB}"/>
              </a:ext>
            </a:extLst>
          </p:cNvPr>
          <p:cNvPicPr>
            <a:picLocks noChangeAspect="1"/>
          </p:cNvPicPr>
          <p:nvPr/>
        </p:nvPicPr>
        <p:blipFill>
          <a:blip r:embed="rId2"/>
          <a:stretch>
            <a:fillRect/>
          </a:stretch>
        </p:blipFill>
        <p:spPr>
          <a:xfrm>
            <a:off x="0" y="0"/>
            <a:ext cx="7556499" cy="10693400"/>
          </a:xfrm>
          <a:prstGeom prst="rect">
            <a:avLst/>
          </a:prstGeom>
        </p:spPr>
      </p:pic>
    </p:spTree>
    <p:extLst>
      <p:ext uri="{BB962C8B-B14F-4D97-AF65-F5344CB8AC3E}">
        <p14:creationId xmlns:p14="http://schemas.microsoft.com/office/powerpoint/2010/main" val="1014517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2572F-20E0-E110-C4F5-52471A270F6B}"/>
            </a:ext>
          </a:extLst>
        </p:cNvPr>
        <p:cNvGrpSpPr/>
        <p:nvPr/>
      </p:nvGrpSpPr>
      <p:grpSpPr>
        <a:xfrm>
          <a:off x="0" y="0"/>
          <a:ext cx="0" cy="0"/>
          <a:chOff x="0" y="0"/>
          <a:chExt cx="0" cy="0"/>
        </a:xfrm>
      </p:grpSpPr>
      <p:sp>
        <p:nvSpPr>
          <p:cNvPr id="2" name="AutoShape 4">
            <a:extLst>
              <a:ext uri="{FF2B5EF4-FFF2-40B4-BE49-F238E27FC236}">
                <a16:creationId xmlns:a16="http://schemas.microsoft.com/office/drawing/2014/main" id="{312F4CB5-FD28-06B2-53D6-881F63B47DE3}"/>
              </a:ext>
            </a:extLst>
          </p:cNvPr>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a:extLst>
              <a:ext uri="{FF2B5EF4-FFF2-40B4-BE49-F238E27FC236}">
                <a16:creationId xmlns:a16="http://schemas.microsoft.com/office/drawing/2014/main" id="{AC3EA85E-6057-A106-41AC-521CD42150A3}"/>
              </a:ext>
            </a:extLst>
          </p:cNvPr>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April </a:t>
            </a:r>
            <a:r>
              <a:rPr sz="1200" dirty="0">
                <a:solidFill>
                  <a:srgbClr val="FFFFFF"/>
                </a:solidFill>
                <a:latin typeface="Segoe UI" panose="020B0502040204020203"/>
              </a:rPr>
              <a:t>2025</a:t>
            </a:r>
          </a:p>
        </p:txBody>
      </p:sp>
      <p:sp>
        <p:nvSpPr>
          <p:cNvPr id="10" name="AutoShape 4">
            <a:extLst>
              <a:ext uri="{FF2B5EF4-FFF2-40B4-BE49-F238E27FC236}">
                <a16:creationId xmlns:a16="http://schemas.microsoft.com/office/drawing/2014/main" id="{13B9AB07-3241-1103-41DA-A9816BCF5BFC}"/>
              </a:ext>
            </a:extLst>
          </p:cNvPr>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a:extLst>
              <a:ext uri="{FF2B5EF4-FFF2-40B4-BE49-F238E27FC236}">
                <a16:creationId xmlns:a16="http://schemas.microsoft.com/office/drawing/2014/main" id="{F82B8397-E514-11AE-F5D9-B3C72EE5B996}"/>
              </a:ext>
            </a:extLst>
          </p:cNvPr>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a:extLst>
              <a:ext uri="{FF2B5EF4-FFF2-40B4-BE49-F238E27FC236}">
                <a16:creationId xmlns:a16="http://schemas.microsoft.com/office/drawing/2014/main" id="{800FC258-E9D9-1A4A-E1ED-59EBE47B2E1B}"/>
              </a:ext>
            </a:extLst>
          </p:cNvPr>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3" name="TextBox 2">
            <a:extLst>
              <a:ext uri="{FF2B5EF4-FFF2-40B4-BE49-F238E27FC236}">
                <a16:creationId xmlns:a16="http://schemas.microsoft.com/office/drawing/2014/main" id="{C3D9C94E-B7E9-CB6F-EEB3-D164BAEB4193}"/>
              </a:ext>
            </a:extLst>
          </p:cNvPr>
          <p:cNvSpPr txBox="1"/>
          <p:nvPr/>
        </p:nvSpPr>
        <p:spPr>
          <a:xfrm>
            <a:off x="501650" y="191491"/>
            <a:ext cx="6983896" cy="646331"/>
          </a:xfrm>
          <a:prstGeom prst="rect">
            <a:avLst/>
          </a:prstGeom>
          <a:noFill/>
        </p:spPr>
        <p:txBody>
          <a:bodyPr wrap="square" rtlCol="0">
            <a:spAutoFit/>
          </a:bodyPr>
          <a:lstStyle/>
          <a:p>
            <a:pPr algn="ctr"/>
            <a:r>
              <a:rPr lang="en-US" b="1" dirty="0">
                <a:solidFill>
                  <a:schemeClr val="tx2"/>
                </a:solidFill>
                <a:latin typeface="Times New Roman" panose="02020603050405020304" pitchFamily="18" charset="0"/>
                <a:cs typeface="Times New Roman" panose="02020603050405020304" pitchFamily="18" charset="0"/>
              </a:rPr>
              <a:t>Book Review</a:t>
            </a:r>
          </a:p>
          <a:p>
            <a:pPr algn="ctr"/>
            <a:r>
              <a:rPr lang="en-IN" b="1" dirty="0">
                <a:solidFill>
                  <a:schemeClr val="tx2"/>
                </a:solidFill>
              </a:rPr>
              <a:t>Metamorphosis by Franz Kafka</a:t>
            </a:r>
            <a:endParaRPr lang="en-IN" dirty="0">
              <a:solidFill>
                <a:schemeClr val="tx2"/>
              </a:solidFill>
            </a:endParaRPr>
          </a:p>
        </p:txBody>
      </p:sp>
      <p:sp>
        <p:nvSpPr>
          <p:cNvPr id="5" name="TextBox 4">
            <a:extLst>
              <a:ext uri="{FF2B5EF4-FFF2-40B4-BE49-F238E27FC236}">
                <a16:creationId xmlns:a16="http://schemas.microsoft.com/office/drawing/2014/main" id="{E1B3915F-E50D-9D8A-493F-0FB3FA85843A}"/>
              </a:ext>
            </a:extLst>
          </p:cNvPr>
          <p:cNvSpPr txBox="1"/>
          <p:nvPr/>
        </p:nvSpPr>
        <p:spPr>
          <a:xfrm>
            <a:off x="2711450" y="893793"/>
            <a:ext cx="2667000" cy="307777"/>
          </a:xfrm>
          <a:prstGeom prst="rect">
            <a:avLst/>
          </a:prstGeom>
          <a:noFill/>
        </p:spPr>
        <p:txBody>
          <a:bodyPr wrap="square" rtlCol="0">
            <a:spAutoFit/>
          </a:bodyPr>
          <a:lstStyle/>
          <a:p>
            <a:r>
              <a:rPr lang="en-IN" sz="1400" b="1" dirty="0">
                <a:solidFill>
                  <a:schemeClr val="tx2"/>
                </a:solidFill>
                <a:latin typeface="Times New Roman" panose="02020603050405020304" pitchFamily="18" charset="0"/>
                <a:cs typeface="Times New Roman" panose="02020603050405020304" pitchFamily="18" charset="0"/>
              </a:rPr>
              <a:t>Reviewed by:-Hardik  (X-Peace)</a:t>
            </a:r>
          </a:p>
        </p:txBody>
      </p:sp>
      <p:pic>
        <p:nvPicPr>
          <p:cNvPr id="11" name="Picture 10">
            <a:extLst>
              <a:ext uri="{FF2B5EF4-FFF2-40B4-BE49-F238E27FC236}">
                <a16:creationId xmlns:a16="http://schemas.microsoft.com/office/drawing/2014/main" id="{E3F4E335-5445-D173-676F-92CB825C5D0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44850" y="1343130"/>
            <a:ext cx="1331132" cy="1774843"/>
          </a:xfrm>
          <a:prstGeom prst="rect">
            <a:avLst/>
          </a:prstGeom>
          <a:ln w="38100" cap="sq">
            <a:solidFill>
              <a:schemeClr val="tx2"/>
            </a:solidFill>
            <a:prstDash val="solid"/>
            <a:miter lim="800000"/>
            <a:headEnd/>
            <a:tailEnd/>
          </a:ln>
          <a:effectLst>
            <a:outerShdw blurRad="50800" dist="38100" dir="2700000" algn="tl" rotWithShape="0">
              <a:srgbClr val="000000">
                <a:alpha val="43000"/>
              </a:srgbClr>
            </a:outerShdw>
          </a:effectLst>
        </p:spPr>
      </p:pic>
      <p:sp>
        <p:nvSpPr>
          <p:cNvPr id="15" name="TextBox 14">
            <a:extLst>
              <a:ext uri="{FF2B5EF4-FFF2-40B4-BE49-F238E27FC236}">
                <a16:creationId xmlns:a16="http://schemas.microsoft.com/office/drawing/2014/main" id="{959DCB38-51E6-C8D2-816C-F02FFB603CF2}"/>
              </a:ext>
            </a:extLst>
          </p:cNvPr>
          <p:cNvSpPr txBox="1"/>
          <p:nvPr/>
        </p:nvSpPr>
        <p:spPr>
          <a:xfrm>
            <a:off x="196850" y="3229202"/>
            <a:ext cx="6960703" cy="6463308"/>
          </a:xfrm>
          <a:prstGeom prst="rect">
            <a:avLst/>
          </a:prstGeom>
          <a:noFill/>
        </p:spPr>
        <p:txBody>
          <a:bodyPr wrap="square">
            <a:spAutoFit/>
          </a:bodyPr>
          <a:lstStyle/>
          <a:p>
            <a:pPr algn="just"/>
            <a:r>
              <a:rPr lang="en-IN" dirty="0"/>
              <a:t>Franz Kafka’s </a:t>
            </a:r>
            <a:r>
              <a:rPr lang="en-IN" i="1" dirty="0"/>
              <a:t>Metamorphosis</a:t>
            </a:r>
            <a:r>
              <a:rPr lang="en-IN" dirty="0"/>
              <a:t> is a haunting and thought-provoking novella that explores themes of alienation, identity, and the absurdity of human existence. The story begins with an iconic and surreal moment: Gregor Samsa, a traveling salesman, wakes up to find himself transformed into a giant insect. This shocking transformation is not treated with horror by his family but rather with embarrassment and discomfort, revealing the cold and conditional nature of human relationships.</a:t>
            </a:r>
          </a:p>
          <a:p>
            <a:pPr algn="just"/>
            <a:endParaRPr lang="en-IN" dirty="0"/>
          </a:p>
          <a:p>
            <a:pPr algn="just"/>
            <a:r>
              <a:rPr lang="en-IN" dirty="0"/>
              <a:t>Kafka’s minimalist yet powerful prose delves deep into Gregor’s psychological deterioration as he becomes more isolated and unwanted in his own home. What makes the story powerful is not the fantastical event itself, but how ordinary and cruel the reactions to it are. Gregor, once the provider, is quickly reduced to a burden—highlighting how human worth is often tied to productivity.</a:t>
            </a:r>
          </a:p>
          <a:p>
            <a:pPr algn="just"/>
            <a:endParaRPr lang="en-IN" dirty="0"/>
          </a:p>
          <a:p>
            <a:pPr algn="just"/>
            <a:r>
              <a:rPr lang="en-IN" dirty="0"/>
              <a:t>The novella is a sharp critique of modern society, especially the dehumanizing effects of work and family expectations. Despite its brief length, </a:t>
            </a:r>
            <a:r>
              <a:rPr lang="en-IN" i="1" dirty="0"/>
              <a:t>Metamorphosis</a:t>
            </a:r>
            <a:r>
              <a:rPr lang="en-IN" dirty="0"/>
              <a:t> leaves a lasting impact through its vivid imagery and unsettling message. Kafka masterfully blurs the line between the bizarre and the mundane, making </a:t>
            </a:r>
            <a:r>
              <a:rPr lang="en-IN" i="1" dirty="0"/>
              <a:t>Metamorphosis</a:t>
            </a:r>
            <a:r>
              <a:rPr lang="en-IN" dirty="0"/>
              <a:t> a timeless classic that continues to challenge and disturb readers around the world.</a:t>
            </a:r>
          </a:p>
          <a:p>
            <a:pPr algn="just"/>
            <a:r>
              <a:rPr lang="en-IN" dirty="0"/>
              <a:t> </a:t>
            </a:r>
          </a:p>
        </p:txBody>
      </p:sp>
    </p:spTree>
    <p:extLst>
      <p:ext uri="{BB962C8B-B14F-4D97-AF65-F5344CB8AC3E}">
        <p14:creationId xmlns:p14="http://schemas.microsoft.com/office/powerpoint/2010/main" val="533389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1"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a:t>
            </a:r>
            <a:r>
              <a:rPr lang="en-US" sz="1200" dirty="0">
                <a:solidFill>
                  <a:srgbClr val="FFFFFF"/>
                </a:solidFill>
                <a:latin typeface="Segoe UI" panose="020B0502040204020203"/>
              </a:rPr>
              <a:t> </a:t>
            </a:r>
            <a:r>
              <a:rPr sz="1200" dirty="0">
                <a:solidFill>
                  <a:srgbClr val="FFFFFF"/>
                </a:solidFill>
                <a:latin typeface="Segoe UI" panose="020B0502040204020203"/>
              </a:rPr>
              <a:t>Sandeepni Chronicle | </a:t>
            </a:r>
            <a:r>
              <a:rPr lang="en-US" sz="1200" dirty="0">
                <a:solidFill>
                  <a:srgbClr val="FFFFFF"/>
                </a:solidFill>
                <a:latin typeface="Segoe UI" panose="020B0502040204020203"/>
              </a:rPr>
              <a:t>April</a:t>
            </a:r>
            <a:r>
              <a:rPr sz="1200" dirty="0">
                <a:solidFill>
                  <a:srgbClr val="FFFFFF"/>
                </a:solidFill>
                <a:latin typeface="Segoe UI" panose="020B0502040204020203"/>
              </a:rPr>
              <a:t> 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6" name="TextBox 5"/>
          <p:cNvSpPr txBox="1"/>
          <p:nvPr/>
        </p:nvSpPr>
        <p:spPr>
          <a:xfrm>
            <a:off x="1187450" y="303937"/>
            <a:ext cx="5562600" cy="461665"/>
          </a:xfrm>
          <a:prstGeom prst="rect">
            <a:avLst/>
          </a:prstGeom>
          <a:noFill/>
        </p:spPr>
        <p:txBody>
          <a:bodyPr wrap="square">
            <a:spAutoFit/>
          </a:bodyPr>
          <a:lstStyle/>
          <a:p>
            <a:r>
              <a:rPr lang="en-IN" sz="2400" b="1" dirty="0">
                <a:solidFill>
                  <a:schemeClr val="tx2"/>
                </a:solidFill>
                <a:latin typeface="Times New Roman" panose="02020603050405020304" pitchFamily="18" charset="0"/>
                <a:cs typeface="Times New Roman" panose="02020603050405020304" pitchFamily="18" charset="0"/>
              </a:rPr>
              <a:t>The Power of Discipline in Student Life</a:t>
            </a:r>
            <a:endParaRPr lang="en-IN" sz="2400" dirty="0">
              <a:solidFill>
                <a:schemeClr val="tx2"/>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406650" y="865500"/>
            <a:ext cx="3429000" cy="307777"/>
          </a:xfrm>
          <a:prstGeom prst="rect">
            <a:avLst/>
          </a:prstGeom>
          <a:noFill/>
        </p:spPr>
        <p:txBody>
          <a:bodyPr wrap="square" rtlCol="0">
            <a:spAutoFit/>
          </a:bodyPr>
          <a:lstStyle/>
          <a:p>
            <a:r>
              <a:rPr lang="en-IN" sz="1400" b="1" dirty="0">
                <a:solidFill>
                  <a:schemeClr val="tx2"/>
                </a:solidFill>
                <a:latin typeface="Times New Roman" panose="02020603050405020304" pitchFamily="18" charset="0"/>
                <a:cs typeface="Times New Roman" panose="02020603050405020304" pitchFamily="18" charset="0"/>
              </a:rPr>
              <a:t> By:-   Mir Sarwar (XI- Commerce)</a:t>
            </a:r>
          </a:p>
        </p:txBody>
      </p:sp>
      <p:sp>
        <p:nvSpPr>
          <p:cNvPr id="9" name="TextBox 8"/>
          <p:cNvSpPr txBox="1"/>
          <p:nvPr/>
        </p:nvSpPr>
        <p:spPr>
          <a:xfrm>
            <a:off x="200219" y="2956303"/>
            <a:ext cx="6934200" cy="6740307"/>
          </a:xfrm>
          <a:prstGeom prst="rect">
            <a:avLst/>
          </a:prstGeom>
          <a:noFill/>
        </p:spPr>
        <p:txBody>
          <a:bodyPr wrap="square">
            <a:spAutoFit/>
          </a:bodyPr>
          <a:lstStyle/>
          <a:p>
            <a:pPr algn="just"/>
            <a:r>
              <a:rPr lang="en-IN" dirty="0">
                <a:latin typeface="Times New Roman" panose="02020603050405020304" pitchFamily="18" charset="0"/>
                <a:cs typeface="Times New Roman" panose="02020603050405020304" pitchFamily="18" charset="0"/>
              </a:rPr>
              <a:t>Discipline is one of the most valuable qualities in a student’s life. It acts as a guiding force that helps students focus on their goals and achieve success. A disciplined student is always punctual, responsible, and committed to hard work, which ultimately leads to personal growth and academic excellence.</a:t>
            </a:r>
          </a:p>
          <a:p>
            <a:pPr algn="just"/>
            <a:endParaRPr lang="en-IN" dirty="0">
              <a:latin typeface="Times New Roman" panose="02020603050405020304" pitchFamily="18" charset="0"/>
              <a:cs typeface="Times New Roman" panose="02020603050405020304" pitchFamily="18" charset="0"/>
            </a:endParaRPr>
          </a:p>
          <a:p>
            <a:pPr algn="just"/>
            <a:r>
              <a:rPr lang="en-IN" dirty="0">
                <a:latin typeface="Times New Roman" panose="02020603050405020304" pitchFamily="18" charset="0"/>
                <a:cs typeface="Times New Roman" panose="02020603050405020304" pitchFamily="18" charset="0"/>
              </a:rPr>
              <a:t>Discipline teaches the importance of time management. Students who follow a daily routine are able to balance studies, play, and rest effectively. It also </a:t>
            </a:r>
            <a:r>
              <a:rPr lang="en-IN" dirty="0" err="1">
                <a:latin typeface="Times New Roman" panose="02020603050405020304" pitchFamily="18" charset="0"/>
                <a:cs typeface="Times New Roman" panose="02020603050405020304" pitchFamily="18" charset="0"/>
              </a:rPr>
              <a:t>instills</a:t>
            </a:r>
            <a:r>
              <a:rPr lang="en-IN" dirty="0">
                <a:latin typeface="Times New Roman" panose="02020603050405020304" pitchFamily="18" charset="0"/>
                <a:cs typeface="Times New Roman" panose="02020603050405020304" pitchFamily="18" charset="0"/>
              </a:rPr>
              <a:t> self-control, helping them avoid distractions and remain dedicated to their tasks. With discipline, even difficult subjects and challenges can be overcome with patience and consistent effort.</a:t>
            </a:r>
          </a:p>
          <a:p>
            <a:pPr algn="just"/>
            <a:endParaRPr lang="en-IN" dirty="0">
              <a:latin typeface="Times New Roman" panose="02020603050405020304" pitchFamily="18" charset="0"/>
              <a:cs typeface="Times New Roman" panose="02020603050405020304" pitchFamily="18" charset="0"/>
            </a:endParaRPr>
          </a:p>
          <a:p>
            <a:pPr algn="just"/>
            <a:r>
              <a:rPr lang="en-IN" dirty="0">
                <a:latin typeface="Times New Roman" panose="02020603050405020304" pitchFamily="18" charset="0"/>
                <a:cs typeface="Times New Roman" panose="02020603050405020304" pitchFamily="18" charset="0"/>
              </a:rPr>
              <a:t>Moreover, discipline builds character. It develops honesty, respect for others, and a positive attitude toward life. Whether it is completing homework on time, obeying school rules, or preparing sincerely for examinations, discipline ensures steady progress.</a:t>
            </a:r>
          </a:p>
          <a:p>
            <a:pPr algn="just"/>
            <a:endParaRPr lang="en-IN" dirty="0">
              <a:latin typeface="Times New Roman" panose="02020603050405020304" pitchFamily="18" charset="0"/>
              <a:cs typeface="Times New Roman" panose="02020603050405020304" pitchFamily="18" charset="0"/>
            </a:endParaRPr>
          </a:p>
          <a:p>
            <a:pPr algn="just"/>
            <a:r>
              <a:rPr lang="en-IN" dirty="0">
                <a:latin typeface="Times New Roman" panose="02020603050405020304" pitchFamily="18" charset="0"/>
                <a:cs typeface="Times New Roman" panose="02020603050405020304" pitchFamily="18" charset="0"/>
              </a:rPr>
              <a:t>In the long run, disciplined habits formed during student life become the foundation of a successful future. As the saying goes, </a:t>
            </a:r>
            <a:r>
              <a:rPr lang="en-IN" i="1" dirty="0">
                <a:latin typeface="Times New Roman" panose="02020603050405020304" pitchFamily="18" charset="0"/>
                <a:cs typeface="Times New Roman" panose="02020603050405020304" pitchFamily="18" charset="0"/>
              </a:rPr>
              <a:t>“Discipline is the bridge between goals and achievement.”</a:t>
            </a:r>
            <a:endParaRPr lang="en-IN" dirty="0">
              <a:latin typeface="Times New Roman" panose="02020603050405020304" pitchFamily="18" charset="0"/>
              <a:cs typeface="Times New Roman" panose="02020603050405020304" pitchFamily="18" charset="0"/>
            </a:endParaRPr>
          </a:p>
          <a:p>
            <a:pPr algn="just"/>
            <a:r>
              <a:rPr lang="en-IN" dirty="0">
                <a:latin typeface="Times New Roman" panose="02020603050405020304" pitchFamily="18" charset="0"/>
                <a:cs typeface="Times New Roman" panose="02020603050405020304" pitchFamily="18" charset="0"/>
              </a:rPr>
              <a:t>Therefore, students must embrace discipline not as a burden but as a path to success, confidence, and a bright tomorrow.</a:t>
            </a:r>
          </a:p>
          <a:p>
            <a:pPr algn="just"/>
            <a:r>
              <a:rPr lang="en-US" dirty="0">
                <a:latin typeface="Times New Roman" panose="02020603050405020304" pitchFamily="18" charset="0"/>
                <a:cs typeface="Times New Roman" panose="02020603050405020304" pitchFamily="18" charset="0"/>
              </a:rPr>
              <a:t> </a:t>
            </a:r>
            <a:endParaRPr lang="en-IN"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2675835-E8C6-A7F9-76D1-414D7C8B01A0}"/>
              </a:ext>
            </a:extLst>
          </p:cNvPr>
          <p:cNvPicPr>
            <a:picLocks noChangeAspect="1"/>
          </p:cNvPicPr>
          <p:nvPr/>
        </p:nvPicPr>
        <p:blipFill>
          <a:blip r:embed="rId2" cstate="print">
            <a:extLst>
              <a:ext uri="{28A0092B-C50C-407E-A947-70E740481C1C}">
                <a14:useLocalDpi xmlns:a14="http://schemas.microsoft.com/office/drawing/2010/main" val="0"/>
              </a:ext>
            </a:extLst>
          </a:blip>
          <a:srcRect l="18561" r="18561"/>
          <a:stretch/>
        </p:blipFill>
        <p:spPr>
          <a:xfrm>
            <a:off x="3050592" y="1322355"/>
            <a:ext cx="1455313" cy="1543494"/>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a:t>
            </a:r>
            <a:r>
              <a:rPr sz="1200" dirty="0" err="1">
                <a:solidFill>
                  <a:srgbClr val="FFFFFF"/>
                </a:solidFill>
                <a:latin typeface="Segoe UI" panose="020B0502040204020203"/>
              </a:rPr>
              <a:t>Sandeepni</a:t>
            </a:r>
            <a:r>
              <a:rPr sz="1200" dirty="0">
                <a:solidFill>
                  <a:srgbClr val="FFFFFF"/>
                </a:solidFill>
                <a:latin typeface="Segoe UI" panose="020B0502040204020203"/>
              </a:rPr>
              <a:t> Chronicle | </a:t>
            </a:r>
            <a:r>
              <a:rPr lang="en-US" sz="1200" dirty="0">
                <a:solidFill>
                  <a:srgbClr val="FFFFFF"/>
                </a:solidFill>
                <a:latin typeface="Segoe UI" panose="020B0502040204020203"/>
              </a:rPr>
              <a:t>April</a:t>
            </a:r>
            <a:r>
              <a:rPr sz="1200" dirty="0">
                <a:solidFill>
                  <a:srgbClr val="FFFFFF"/>
                </a:solidFill>
                <a:latin typeface="Segoe UI" panose="020B0502040204020203"/>
              </a:rPr>
              <a:t> 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4" name="TextBox 3"/>
          <p:cNvSpPr txBox="1"/>
          <p:nvPr/>
        </p:nvSpPr>
        <p:spPr>
          <a:xfrm>
            <a:off x="2025650" y="362600"/>
            <a:ext cx="3733800" cy="369332"/>
          </a:xfrm>
          <a:prstGeom prst="rect">
            <a:avLst/>
          </a:prstGeom>
          <a:noFill/>
        </p:spPr>
        <p:txBody>
          <a:bodyPr wrap="square">
            <a:spAutoFit/>
          </a:bodyPr>
          <a:lstStyle/>
          <a:p>
            <a:r>
              <a:rPr lang="hi-IN" b="1" dirty="0">
                <a:solidFill>
                  <a:schemeClr val="tx2"/>
                </a:solidFill>
              </a:rPr>
              <a:t>पर्यावरण संरक्षण : हमारी जिम्मेदारी</a:t>
            </a:r>
            <a:endParaRPr lang="en-IN" sz="2800" b="1" dirty="0">
              <a:solidFill>
                <a:schemeClr val="tx2"/>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96848" y="3213100"/>
            <a:ext cx="7162800" cy="6740307"/>
          </a:xfrm>
          <a:prstGeom prst="rect">
            <a:avLst/>
          </a:prstGeom>
          <a:noFill/>
        </p:spPr>
        <p:txBody>
          <a:bodyPr wrap="square">
            <a:spAutoFit/>
          </a:bodyPr>
          <a:lstStyle/>
          <a:p>
            <a:pPr algn="just"/>
            <a:r>
              <a:rPr lang="hi-IN" dirty="0">
                <a:latin typeface="Times New Roman" panose="02020603050405020304" pitchFamily="18" charset="0"/>
              </a:rPr>
              <a:t>आज के आधुनिक युग में पर्यावरण प्रदूषण सबसे बड़ी समस्या बनकर सामने आ रहा है। पेड़ों की कटाई</a:t>
            </a:r>
            <a:r>
              <a:rPr lang="en-IN" dirty="0">
                <a:latin typeface="Times New Roman" panose="02020603050405020304" pitchFamily="18" charset="0"/>
                <a:cs typeface="Times New Roman" panose="02020603050405020304" pitchFamily="18" charset="0"/>
              </a:rPr>
              <a:t>, </a:t>
            </a:r>
            <a:r>
              <a:rPr lang="hi-IN" dirty="0">
                <a:latin typeface="Times New Roman" panose="02020603050405020304" pitchFamily="18" charset="0"/>
              </a:rPr>
              <a:t>औद्योगिक धुएँ</a:t>
            </a:r>
            <a:r>
              <a:rPr lang="en-IN" dirty="0">
                <a:latin typeface="Times New Roman" panose="02020603050405020304" pitchFamily="18" charset="0"/>
                <a:cs typeface="Times New Roman" panose="02020603050405020304" pitchFamily="18" charset="0"/>
              </a:rPr>
              <a:t>, </a:t>
            </a:r>
            <a:r>
              <a:rPr lang="hi-IN" dirty="0">
                <a:latin typeface="Times New Roman" panose="02020603050405020304" pitchFamily="18" charset="0"/>
              </a:rPr>
              <a:t>प्लास्टिक का अत्यधिक प्रयोग और प्राकृतिक संसाधनों का दुरुपयोग हमारे जीवन और भविष्य दोनों के लिए खतरा है। ऐसे समय में पर्यावरण संरक्षण केवल सरकार या संस्थाओं की जिम्मेदारी नहीं है</a:t>
            </a:r>
            <a:r>
              <a:rPr lang="en-IN" dirty="0">
                <a:latin typeface="Times New Roman" panose="02020603050405020304" pitchFamily="18" charset="0"/>
                <a:cs typeface="Times New Roman" panose="02020603050405020304" pitchFamily="18" charset="0"/>
              </a:rPr>
              <a:t>, </a:t>
            </a:r>
            <a:r>
              <a:rPr lang="hi-IN" dirty="0">
                <a:latin typeface="Times New Roman" panose="02020603050405020304" pitchFamily="18" charset="0"/>
              </a:rPr>
              <a:t>बल्कि यह हर नागरिक का कर्तव्य है।</a:t>
            </a:r>
            <a:endParaRPr lang="en-US" dirty="0">
              <a:latin typeface="Times New Roman" panose="02020603050405020304" pitchFamily="18" charset="0"/>
            </a:endParaRPr>
          </a:p>
          <a:p>
            <a:pPr algn="just"/>
            <a:endParaRPr lang="en-IN" dirty="0">
              <a:latin typeface="Times New Roman" panose="02020603050405020304" pitchFamily="18" charset="0"/>
              <a:cs typeface="Times New Roman" panose="02020603050405020304" pitchFamily="18" charset="0"/>
            </a:endParaRPr>
          </a:p>
          <a:p>
            <a:pPr algn="just"/>
            <a:r>
              <a:rPr lang="hi-IN" dirty="0">
                <a:latin typeface="Times New Roman" panose="02020603050405020304" pitchFamily="18" charset="0"/>
              </a:rPr>
              <a:t>हम सबको मिलकर यह सुनिश्चित करना चाहिए कि हम अपने आसपास स्वच्छता बनाए रखें। पेड़ लगाना</a:t>
            </a:r>
            <a:r>
              <a:rPr lang="en-IN" dirty="0">
                <a:latin typeface="Times New Roman" panose="02020603050405020304" pitchFamily="18" charset="0"/>
                <a:cs typeface="Times New Roman" panose="02020603050405020304" pitchFamily="18" charset="0"/>
              </a:rPr>
              <a:t>, </a:t>
            </a:r>
            <a:r>
              <a:rPr lang="hi-IN" dirty="0">
                <a:latin typeface="Times New Roman" panose="02020603050405020304" pitchFamily="18" charset="0"/>
              </a:rPr>
              <a:t>जल की बर्बादी रोकना और प्लास्टिक के उपयोग को कम करना हमारी पहली प्राथमिकता होनी चाहिए। यदि हर परिवार एक पौधा लगाए और उसकी देखभाल करे तो यह आने वाली पीढ़ियों को स्वच्छ वायु और हरियाली उपहार में देगा।</a:t>
            </a:r>
            <a:endParaRPr lang="en-US" dirty="0">
              <a:latin typeface="Times New Roman" panose="02020603050405020304" pitchFamily="18" charset="0"/>
            </a:endParaRPr>
          </a:p>
          <a:p>
            <a:pPr algn="just"/>
            <a:endParaRPr lang="en-IN" dirty="0">
              <a:latin typeface="Times New Roman" panose="02020603050405020304" pitchFamily="18" charset="0"/>
              <a:cs typeface="Times New Roman" panose="02020603050405020304" pitchFamily="18" charset="0"/>
            </a:endParaRPr>
          </a:p>
          <a:p>
            <a:pPr algn="just"/>
            <a:r>
              <a:rPr lang="hi-IN" dirty="0">
                <a:latin typeface="Times New Roman" panose="02020603050405020304" pitchFamily="18" charset="0"/>
              </a:rPr>
              <a:t>स्कूल और कॉलेज के छात्रों को भी पर्यावरण संरक्षण के प्रति जागरूक होना चाहिए। छोटी-छोटी आदतें</a:t>
            </a:r>
            <a:r>
              <a:rPr lang="en-IN" dirty="0">
                <a:latin typeface="Times New Roman" panose="02020603050405020304" pitchFamily="18" charset="0"/>
                <a:cs typeface="Times New Roman" panose="02020603050405020304" pitchFamily="18" charset="0"/>
              </a:rPr>
              <a:t>, </a:t>
            </a:r>
            <a:r>
              <a:rPr lang="hi-IN" dirty="0">
                <a:latin typeface="Times New Roman" panose="02020603050405020304" pitchFamily="18" charset="0"/>
              </a:rPr>
              <a:t>जैसे बिजली बचाना</a:t>
            </a:r>
            <a:r>
              <a:rPr lang="en-IN" dirty="0">
                <a:latin typeface="Times New Roman" panose="02020603050405020304" pitchFamily="18" charset="0"/>
                <a:cs typeface="Times New Roman" panose="02020603050405020304" pitchFamily="18" charset="0"/>
              </a:rPr>
              <a:t>, </a:t>
            </a:r>
            <a:r>
              <a:rPr lang="hi-IN" dirty="0">
                <a:latin typeface="Times New Roman" panose="02020603050405020304" pitchFamily="18" charset="0"/>
              </a:rPr>
              <a:t>पानी की टंकी से रिसाव रोकना</a:t>
            </a:r>
            <a:r>
              <a:rPr lang="en-IN" dirty="0">
                <a:latin typeface="Times New Roman" panose="02020603050405020304" pitchFamily="18" charset="0"/>
                <a:cs typeface="Times New Roman" panose="02020603050405020304" pitchFamily="18" charset="0"/>
              </a:rPr>
              <a:t>, </a:t>
            </a:r>
            <a:r>
              <a:rPr lang="hi-IN" dirty="0">
                <a:latin typeface="Times New Roman" panose="02020603050405020304" pitchFamily="18" charset="0"/>
              </a:rPr>
              <a:t>पुन: प्रयोग योग्य वस्तुओं का उपयोग करना और कचरे को अलग-अलग डिब्बों में डालना</a:t>
            </a:r>
            <a:r>
              <a:rPr lang="en-IN" dirty="0">
                <a:latin typeface="Times New Roman" panose="02020603050405020304" pitchFamily="18" charset="0"/>
                <a:cs typeface="Times New Roman" panose="02020603050405020304" pitchFamily="18" charset="0"/>
              </a:rPr>
              <a:t>, </a:t>
            </a:r>
            <a:r>
              <a:rPr lang="hi-IN" dirty="0">
                <a:latin typeface="Times New Roman" panose="02020603050405020304" pitchFamily="18" charset="0"/>
              </a:rPr>
              <a:t>हमारे पर्यावरण को सुरक्षित बना सकती हैं।</a:t>
            </a:r>
            <a:endParaRPr lang="en-US" dirty="0">
              <a:latin typeface="Times New Roman" panose="02020603050405020304" pitchFamily="18" charset="0"/>
            </a:endParaRPr>
          </a:p>
          <a:p>
            <a:pPr algn="just"/>
            <a:endParaRPr lang="en-IN" dirty="0">
              <a:latin typeface="Times New Roman" panose="02020603050405020304" pitchFamily="18" charset="0"/>
              <a:cs typeface="Times New Roman" panose="02020603050405020304" pitchFamily="18" charset="0"/>
            </a:endParaRPr>
          </a:p>
          <a:p>
            <a:pPr algn="just"/>
            <a:r>
              <a:rPr lang="hi-IN" dirty="0">
                <a:latin typeface="Times New Roman" panose="02020603050405020304" pitchFamily="18" charset="0"/>
              </a:rPr>
              <a:t>हमें यह याद रखना होगा कि धरती केवल हमारी नहीं है</a:t>
            </a:r>
            <a:r>
              <a:rPr lang="en-IN" dirty="0">
                <a:latin typeface="Times New Roman" panose="02020603050405020304" pitchFamily="18" charset="0"/>
                <a:cs typeface="Times New Roman" panose="02020603050405020304" pitchFamily="18" charset="0"/>
              </a:rPr>
              <a:t>, </a:t>
            </a:r>
            <a:r>
              <a:rPr lang="hi-IN" dirty="0">
                <a:latin typeface="Times New Roman" panose="02020603050405020304" pitchFamily="18" charset="0"/>
              </a:rPr>
              <a:t>बल्कि आने वाली पीढ़ियों की भी धरोहर है। यदि हमने समय रहते कदम नहीं उठाए तो हमें गंभीर परिणामों का सामना करना पड़ेगा।</a:t>
            </a:r>
            <a:endParaRPr lang="en-US" dirty="0">
              <a:latin typeface="Times New Roman" panose="02020603050405020304" pitchFamily="18" charset="0"/>
            </a:endParaRPr>
          </a:p>
          <a:p>
            <a:pPr algn="just"/>
            <a:endParaRPr lang="en-IN" dirty="0">
              <a:latin typeface="Times New Roman" panose="02020603050405020304" pitchFamily="18" charset="0"/>
              <a:cs typeface="Times New Roman" panose="02020603050405020304" pitchFamily="18" charset="0"/>
            </a:endParaRPr>
          </a:p>
          <a:p>
            <a:pPr algn="just"/>
            <a:r>
              <a:rPr lang="hi-IN" dirty="0">
                <a:latin typeface="Times New Roman" panose="02020603050405020304" pitchFamily="18" charset="0"/>
              </a:rPr>
              <a:t>इसलिए</a:t>
            </a:r>
            <a:r>
              <a:rPr lang="en-IN" dirty="0">
                <a:latin typeface="Times New Roman" panose="02020603050405020304" pitchFamily="18" charset="0"/>
                <a:cs typeface="Times New Roman" panose="02020603050405020304" pitchFamily="18" charset="0"/>
              </a:rPr>
              <a:t>, </a:t>
            </a:r>
            <a:r>
              <a:rPr lang="hi-IN" dirty="0">
                <a:latin typeface="Times New Roman" panose="02020603050405020304" pitchFamily="18" charset="0"/>
              </a:rPr>
              <a:t>पर्यावरण की रक्षा करना हम सबकी सामूहिक जिम्मेदारी है। स्वच्छ और सुरक्षित पर्यावरण ही स्वस्थ और खुशहाल जीवन की नींव है।</a:t>
            </a:r>
            <a:endParaRPr lang="en-IN"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 </a:t>
            </a:r>
            <a:endParaRPr lang="en-IN"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482850" y="884550"/>
            <a:ext cx="2743200" cy="307777"/>
          </a:xfrm>
          <a:prstGeom prst="rect">
            <a:avLst/>
          </a:prstGeom>
          <a:noFill/>
        </p:spPr>
        <p:txBody>
          <a:bodyPr wrap="square" rtlCol="0">
            <a:spAutoFit/>
          </a:bodyPr>
          <a:lstStyle/>
          <a:p>
            <a:r>
              <a:rPr lang="en-IN" sz="1400" b="1" dirty="0">
                <a:solidFill>
                  <a:schemeClr val="tx2"/>
                </a:solidFill>
                <a:latin typeface="Times New Roman" panose="02020603050405020304" pitchFamily="18" charset="0"/>
                <a:cs typeface="Times New Roman" panose="02020603050405020304" pitchFamily="18" charset="0"/>
              </a:rPr>
              <a:t>By:- Laksh ( XII- Humanities)</a:t>
            </a:r>
          </a:p>
        </p:txBody>
      </p:sp>
      <p:pic>
        <p:nvPicPr>
          <p:cNvPr id="8" name="Picture 7">
            <a:extLst>
              <a:ext uri="{FF2B5EF4-FFF2-40B4-BE49-F238E27FC236}">
                <a16:creationId xmlns:a16="http://schemas.microsoft.com/office/drawing/2014/main" id="{21FFDEA0-4784-927E-359B-6459E539E925}"/>
              </a:ext>
            </a:extLst>
          </p:cNvPr>
          <p:cNvPicPr>
            <a:picLocks noChangeAspect="1"/>
          </p:cNvPicPr>
          <p:nvPr/>
        </p:nvPicPr>
        <p:blipFill>
          <a:blip r:embed="rId2" cstate="print">
            <a:extLst>
              <a:ext uri="{28A0092B-C50C-407E-A947-70E740481C1C}">
                <a14:useLocalDpi xmlns:a14="http://schemas.microsoft.com/office/drawing/2010/main" val="0"/>
              </a:ext>
            </a:extLst>
          </a:blip>
          <a:srcRect l="18312" r="18312"/>
          <a:stretch/>
        </p:blipFill>
        <p:spPr>
          <a:xfrm>
            <a:off x="2863850" y="1383775"/>
            <a:ext cx="1636395" cy="1721901"/>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April </a:t>
            </a:r>
            <a:r>
              <a:rPr sz="1200" dirty="0">
                <a:solidFill>
                  <a:srgbClr val="FFFFFF"/>
                </a:solidFill>
                <a:latin typeface="Segoe UI" panose="020B0502040204020203"/>
              </a:rPr>
              <a:t>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3" name="TextBox 2"/>
          <p:cNvSpPr txBox="1"/>
          <p:nvPr/>
        </p:nvSpPr>
        <p:spPr>
          <a:xfrm>
            <a:off x="1949450" y="369196"/>
            <a:ext cx="4114800" cy="369332"/>
          </a:xfrm>
          <a:prstGeom prst="rect">
            <a:avLst/>
          </a:prstGeom>
          <a:noFill/>
        </p:spPr>
        <p:txBody>
          <a:bodyPr wrap="square" rtlCol="0">
            <a:spAutoFit/>
          </a:bodyPr>
          <a:lstStyle/>
          <a:p>
            <a:r>
              <a:rPr lang="pa-IN" b="1" dirty="0">
                <a:solidFill>
                  <a:schemeClr val="tx2"/>
                </a:solidFill>
              </a:rPr>
              <a:t>ਕੰਪਿਊਟਰ ਯੁੱਗ ਵਿਚ ਸਿੱਖਿਆ ਦੀ ਅਹਿਮੀਅਤ</a:t>
            </a:r>
            <a:endParaRPr lang="en-IN" dirty="0">
              <a:solidFill>
                <a:schemeClr val="tx2"/>
              </a:solidFill>
            </a:endParaRPr>
          </a:p>
        </p:txBody>
      </p:sp>
      <p:sp>
        <p:nvSpPr>
          <p:cNvPr id="6" name="TextBox 5"/>
          <p:cNvSpPr txBox="1"/>
          <p:nvPr/>
        </p:nvSpPr>
        <p:spPr>
          <a:xfrm>
            <a:off x="2559050" y="898505"/>
            <a:ext cx="2667000" cy="307777"/>
          </a:xfrm>
          <a:prstGeom prst="rect">
            <a:avLst/>
          </a:prstGeom>
          <a:noFill/>
        </p:spPr>
        <p:txBody>
          <a:bodyPr wrap="square" rtlCol="0">
            <a:spAutoFit/>
          </a:bodyPr>
          <a:lstStyle/>
          <a:p>
            <a:r>
              <a:rPr lang="en-IN" sz="1400" b="1" dirty="0">
                <a:solidFill>
                  <a:schemeClr val="tx2"/>
                </a:solidFill>
                <a:latin typeface="Times New Roman" panose="02020603050405020304" pitchFamily="18" charset="0"/>
                <a:cs typeface="Times New Roman" panose="02020603050405020304" pitchFamily="18" charset="0"/>
              </a:rPr>
              <a:t>  By:- Nishika Katoch (X-Loyal)</a:t>
            </a:r>
          </a:p>
        </p:txBody>
      </p:sp>
      <p:sp>
        <p:nvSpPr>
          <p:cNvPr id="7" name="TextBox 6"/>
          <p:cNvSpPr txBox="1"/>
          <p:nvPr/>
        </p:nvSpPr>
        <p:spPr>
          <a:xfrm>
            <a:off x="273049" y="3474364"/>
            <a:ext cx="7010400" cy="6186309"/>
          </a:xfrm>
          <a:prstGeom prst="rect">
            <a:avLst/>
          </a:prstGeom>
          <a:noFill/>
        </p:spPr>
        <p:txBody>
          <a:bodyPr wrap="square">
            <a:spAutoFit/>
          </a:bodyPr>
          <a:lstStyle/>
          <a:p>
            <a:pPr algn="just"/>
            <a:r>
              <a:rPr lang="pa-IN" sz="1600" dirty="0"/>
              <a:t>ਅੱਜ ਦੇ ਸਮੇਂ ਨੂੰ ਕੰਪਿਊਟਰ ਯੁੱਗ ਕਿਹਾ ਜਾਂਦਾ ਹੈ। ਜਿਵੇਂ ਜਿਵੇਂ ਤਕਨਾਲੋਜੀ ਨੇ ਵਿਕਾਸ ਕੀਤਾ ਹੈ</a:t>
            </a:r>
            <a:r>
              <a:rPr lang="en-IN" sz="1600" dirty="0"/>
              <a:t>, </a:t>
            </a:r>
            <a:r>
              <a:rPr lang="pa-IN" sz="1600" dirty="0"/>
              <a:t>ਸਿੱਖਿਆ ਦੇ ਖੇਤਰ ਵਿੱਚ ਵੀ ਵੱਡੇ ਬਦਲਾਅ ਆਏ ਹਨ। ਅੱਜ ਸਿੱਖਿਆ ਸਿਰਫ਼ ਕਿਤਾਬਾਂ ਤੱਕ ਸੀਮਤ ਨਹੀਂ ਰਹੀ</a:t>
            </a:r>
            <a:r>
              <a:rPr lang="en-IN" sz="1600" dirty="0"/>
              <a:t>, </a:t>
            </a:r>
            <a:r>
              <a:rPr lang="pa-IN" sz="1600" dirty="0"/>
              <a:t>ਬਲਕਿ ਡਿਜ਼ਿਟਲ ਸਾਧਨਾਂ ਰਾਹੀਂ ਬਹੁਤ ਆਸਾਨ ਅਤੇ ਰੁਚਿਕਰ ਬਣ ਗਈ ਹੈ</a:t>
            </a:r>
            <a:r>
              <a:rPr lang="hi-IN" sz="1600" dirty="0"/>
              <a:t>।</a:t>
            </a:r>
            <a:endParaRPr lang="en-US" sz="1600" dirty="0"/>
          </a:p>
          <a:p>
            <a:pPr algn="just"/>
            <a:endParaRPr lang="en-IN" sz="1600" dirty="0"/>
          </a:p>
          <a:p>
            <a:pPr algn="just"/>
            <a:r>
              <a:rPr lang="pa-IN" sz="1600" dirty="0"/>
              <a:t>ਕੰਪਿਊਟਰ ਅਤੇ ਇੰਟਰਨੈੱਟ ਨੇ ਸਿੱਖਣ ਦੇ ਤਰੀਕਿਆਂ ਨੂੰ ਬਦਲ ਕੇ ਰੱਖ ਦਿੱਤਾ ਹੈ। ਆਨਲਾਈਨ ਕਲਾਸਾਂ</a:t>
            </a:r>
            <a:r>
              <a:rPr lang="en-IN" sz="1600" dirty="0"/>
              <a:t>, </a:t>
            </a:r>
            <a:r>
              <a:rPr lang="pa-IN" sz="1600" dirty="0"/>
              <a:t>ਸਮਾਰਟ ਕਲਾਸਰੂਮ ਅਤੇ ਡਿਜ਼ਿਟਲ ਲਾਇਬ੍ਰੇਰੀਆਂ ਨੇ ਵਿਦਿਆਰਥੀਆਂ ਲਈ ਗਿਆਨ ਦੇ ਨਵੇਂ ਦਰਵਾਜ਼ੇ ਖੋਲ੍ਹੇ ਹਨ। ਹੁਣ ਵਿਦਿਆਰਥੀ ਕਿਸੇ ਵੀ ਵਿਸ਼ੇ ਬਾਰੇ ਜਾਣਕਾਰੀ ਕੁਝ ਮਿੰਟਾਂ ਵਿੱਚ ਪ੍ਰਾਪਤ ਕਰ ਸਕਦੇ ਹਨ। ਇਸ ਨਾਲ ਸਮਾਂ ਵੀ ਬਚਦਾ ਹੈ ਅਤੇ ਸਿੱਖਣ ਦੀ ਲਗਨ ਵੀ ਵਧਦੀ ਹੈ</a:t>
            </a:r>
            <a:r>
              <a:rPr lang="hi-IN" sz="1600" dirty="0"/>
              <a:t>।</a:t>
            </a:r>
            <a:endParaRPr lang="en-US" sz="1600" dirty="0"/>
          </a:p>
          <a:p>
            <a:pPr algn="just"/>
            <a:endParaRPr lang="en-IN" sz="1600" dirty="0"/>
          </a:p>
          <a:p>
            <a:pPr algn="just"/>
            <a:r>
              <a:rPr lang="pa-IN" sz="1600" dirty="0"/>
              <a:t>ਇਸ ਯੁੱਗ ਵਿੱਚ ਕੰਪਿਊਟਰ ਗਿਆਨ ਬਹੁਤ ਜ਼ਰੂਰੀ ਹੋ ਗਿਆ ਹੈ। ਕੰਪਿਊਟਰ ਦੀ ਮਦਦ ਨਾਲ ਨਾ ਸਿਰਫ਼ ਵਿਦਿਆਰਥੀ ਆਪਣੀਆਂ ਪੜ੍ਹਾਈਆਂ ਵਿੱਚ ਤਰੱਕੀ ਕਰ ਸਕਦੇ ਹਨ</a:t>
            </a:r>
            <a:r>
              <a:rPr lang="en-IN" sz="1600" dirty="0"/>
              <a:t>, </a:t>
            </a:r>
            <a:r>
              <a:rPr lang="pa-IN" sz="1600" dirty="0"/>
              <a:t>ਬਲਕਿ ਉਹ ਰਚਨਾਤਮਕਤਾ ਅਤੇ ਖੋਜੀ ਸੋਚ ਨੂੰ ਵੀ ਵਿਕਸਤ ਕਰਦੇ ਹਨ। ਪ੍ਰੇਜ਼ੈਂਟੇਸ਼ਨ ਤਿਆਰ ਕਰਨਾ</a:t>
            </a:r>
            <a:r>
              <a:rPr lang="en-IN" sz="1600" dirty="0"/>
              <a:t>, </a:t>
            </a:r>
            <a:r>
              <a:rPr lang="pa-IN" sz="1600" dirty="0"/>
              <a:t>ਗ੍ਰਾਫ਼ ਬਣਾਉਣਾ</a:t>
            </a:r>
            <a:r>
              <a:rPr lang="en-IN" sz="1600" dirty="0"/>
              <a:t>, </a:t>
            </a:r>
            <a:r>
              <a:rPr lang="pa-IN" sz="1600" dirty="0"/>
              <a:t>ਡਾਟਾ ਇਕੱਠਾ ਕਰਨਾ ਅਤੇ ਪ੍ਰੋਗਰਾਮਿੰਗ ਜਿਹੀਆਂ ਕਲਾ-ਕੌਸ਼ਲਾਂ ਵਿਦਿਆਰਥੀਆਂ ਨੂੰ ਭਵਿੱਖ ਲਈ ਤਿਆਰ ਕਰਦੀਆਂ ਹਨ</a:t>
            </a:r>
            <a:r>
              <a:rPr lang="hi-IN" sz="1600" dirty="0"/>
              <a:t>।</a:t>
            </a:r>
            <a:endParaRPr lang="en-US" sz="1600" dirty="0"/>
          </a:p>
          <a:p>
            <a:pPr algn="just"/>
            <a:endParaRPr lang="en-IN" sz="1600" dirty="0"/>
          </a:p>
          <a:p>
            <a:pPr algn="just"/>
            <a:r>
              <a:rPr lang="pa-IN" sz="1600" dirty="0"/>
              <a:t>ਇਸ ਤੋਂ ਇਲਾਵਾ</a:t>
            </a:r>
            <a:r>
              <a:rPr lang="en-IN" sz="1600" dirty="0"/>
              <a:t>, </a:t>
            </a:r>
            <a:r>
              <a:rPr lang="pa-IN" sz="1600" dirty="0"/>
              <a:t>ਕੰਪਿਊਟਰ ਰਾਹੀਂ ਵਿਦਿਆਰਥੀ ਸੰਸਾਰ ਭਰ ਦੇ ਗਿਆਨ ਨਾਲ ਜੁੜ ਸਕਦੇ ਹਨ। ਵੱਖ-ਵੱਖ ਦੇਸ਼ਾਂ ਦੇ ਵਿਦਿਆਰਥੀਆਂ ਨਾਲ ਸੰਪਰਕ</a:t>
            </a:r>
            <a:r>
              <a:rPr lang="en-IN" sz="1600" dirty="0"/>
              <a:t>, </a:t>
            </a:r>
            <a:r>
              <a:rPr lang="pa-IN" sz="1600" dirty="0"/>
              <a:t>ਸਾਂਝੇ ਪ੍ਰੋਜੈਕਟਾਂ </a:t>
            </a:r>
            <a:r>
              <a:rPr lang="en-IN" sz="1600" dirty="0"/>
              <a:t>'</a:t>
            </a:r>
            <a:r>
              <a:rPr lang="pa-IN" sz="1600" dirty="0"/>
              <a:t>ਤੇ ਕੰਮ ਕਰਨਾ ਅਤੇ ਆਨਲਾਈਨ ਕੋਰਸਾਂ ਰਾਹੀਂ ਨਵੀਆਂ ਕਾਬਲੀਆਂ ਸਿੱਖਣਾ ਹੁਣ ਬਹੁਤ ਆਸਾਨ ਹੋ ਗਿਆ ਹੈ</a:t>
            </a:r>
            <a:r>
              <a:rPr lang="hi-IN" sz="1600" dirty="0"/>
              <a:t>।</a:t>
            </a:r>
            <a:endParaRPr lang="en-US" sz="1600" dirty="0"/>
          </a:p>
          <a:p>
            <a:pPr algn="just"/>
            <a:endParaRPr lang="en-IN" sz="1600" dirty="0"/>
          </a:p>
          <a:p>
            <a:pPr algn="just"/>
            <a:r>
              <a:rPr lang="pa-IN" sz="1600" dirty="0"/>
              <a:t>ਅੰਤ ਵਿੱਚ</a:t>
            </a:r>
            <a:r>
              <a:rPr lang="en-IN" sz="1600" dirty="0"/>
              <a:t>, </a:t>
            </a:r>
            <a:r>
              <a:rPr lang="pa-IN" sz="1600" dirty="0"/>
              <a:t>ਇਹ ਕਿਹਾ ਜਾ ਸਕਦਾ ਹੈ ਕਿ ਕੰਪਿਊਟਰ ਯੁੱਗ ਨੇ ਸਿੱਖਿਆ ਨੂੰ ਇੱਕ ਨਵੀਂ ਦਿਸ਼ਾ ਦਿੱਤੀ ਹੈ। ਇਹ ਸਿਰਫ਼ ਪੜ੍ਹਾਈ ਨਹੀਂ</a:t>
            </a:r>
            <a:r>
              <a:rPr lang="en-IN" sz="1600" dirty="0"/>
              <a:t>, </a:t>
            </a:r>
            <a:r>
              <a:rPr lang="pa-IN" sz="1600" dirty="0"/>
              <a:t>ਬਲਕਿ ਵਿਦਿਆਰਥੀਆਂ ਦੀ ਸਮੁੱਚੀ ਵਿਕਾਸ ਪ੍ਰਕਿਰਿਆ ਨੂੰ ਮਜ਼ਬੂਤ ਬਣਾਉਂਦਾ ਹੈ। ਇਸ ਲਈ</a:t>
            </a:r>
            <a:r>
              <a:rPr lang="en-IN" sz="1600" dirty="0"/>
              <a:t>, </a:t>
            </a:r>
            <a:r>
              <a:rPr lang="pa-IN" sz="1600" dirty="0"/>
              <a:t>ਹਰ ਵਿਦਿਆਰਥੀ ਲਈ ਕੰਪਿਊਟਰ ਗਿਆਨ ਹਾਸਲ ਕਰਨਾ ਸਮੇਂ ਦੀ ਸਭ ਤੋਂ ਵੱਡੀ ਲੋੜ ਹੈ</a:t>
            </a:r>
            <a:r>
              <a:rPr lang="hi-IN" sz="1600" dirty="0"/>
              <a:t>।</a:t>
            </a:r>
            <a:endParaRPr lang="en-IN" sz="1600" dirty="0"/>
          </a:p>
          <a:p>
            <a:pPr algn="just"/>
            <a:r>
              <a:rPr lang="en-US" sz="1600" dirty="0"/>
              <a:t> </a:t>
            </a:r>
            <a:endParaRPr lang="en-IN" sz="1600" dirty="0"/>
          </a:p>
        </p:txBody>
      </p:sp>
      <p:pic>
        <p:nvPicPr>
          <p:cNvPr id="5" name="Picture 4">
            <a:extLst>
              <a:ext uri="{FF2B5EF4-FFF2-40B4-BE49-F238E27FC236}">
                <a16:creationId xmlns:a16="http://schemas.microsoft.com/office/drawing/2014/main" id="{0A23201D-2041-5AB7-D34B-F622E652D198}"/>
              </a:ext>
            </a:extLst>
          </p:cNvPr>
          <p:cNvPicPr>
            <a:picLocks noChangeAspect="1"/>
          </p:cNvPicPr>
          <p:nvPr/>
        </p:nvPicPr>
        <p:blipFill>
          <a:blip r:embed="rId2" cstate="print">
            <a:extLst>
              <a:ext uri="{28A0092B-C50C-407E-A947-70E740481C1C}">
                <a14:useLocalDpi xmlns:a14="http://schemas.microsoft.com/office/drawing/2010/main" val="0"/>
              </a:ext>
            </a:extLst>
          </a:blip>
          <a:srcRect l="3323" r="13591"/>
          <a:stretch>
            <a:fillRect/>
          </a:stretch>
        </p:blipFill>
        <p:spPr>
          <a:xfrm>
            <a:off x="2695209" y="1462821"/>
            <a:ext cx="2166082" cy="1738571"/>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6B06F-294C-C6C2-A8D5-2AF3389E608D}"/>
            </a:ext>
          </a:extLst>
        </p:cNvPr>
        <p:cNvGrpSpPr/>
        <p:nvPr/>
      </p:nvGrpSpPr>
      <p:grpSpPr>
        <a:xfrm>
          <a:off x="0" y="0"/>
          <a:ext cx="0" cy="0"/>
          <a:chOff x="0" y="0"/>
          <a:chExt cx="0" cy="0"/>
        </a:xfrm>
      </p:grpSpPr>
      <p:sp>
        <p:nvSpPr>
          <p:cNvPr id="2" name="AutoShape 4">
            <a:extLst>
              <a:ext uri="{FF2B5EF4-FFF2-40B4-BE49-F238E27FC236}">
                <a16:creationId xmlns:a16="http://schemas.microsoft.com/office/drawing/2014/main" id="{26702ED4-25A9-6B7B-8FD2-669E3DCD61DB}"/>
              </a:ext>
            </a:extLst>
          </p:cNvPr>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a:extLst>
              <a:ext uri="{FF2B5EF4-FFF2-40B4-BE49-F238E27FC236}">
                <a16:creationId xmlns:a16="http://schemas.microsoft.com/office/drawing/2014/main" id="{62977EE8-6FE1-88C8-A502-ABF479689FFB}"/>
              </a:ext>
            </a:extLst>
          </p:cNvPr>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April </a:t>
            </a:r>
            <a:r>
              <a:rPr sz="1200" dirty="0">
                <a:solidFill>
                  <a:srgbClr val="FFFFFF"/>
                </a:solidFill>
                <a:latin typeface="Segoe UI" panose="020B0502040204020203"/>
              </a:rPr>
              <a:t>2025</a:t>
            </a:r>
          </a:p>
        </p:txBody>
      </p:sp>
      <p:sp>
        <p:nvSpPr>
          <p:cNvPr id="10" name="AutoShape 4">
            <a:extLst>
              <a:ext uri="{FF2B5EF4-FFF2-40B4-BE49-F238E27FC236}">
                <a16:creationId xmlns:a16="http://schemas.microsoft.com/office/drawing/2014/main" id="{0C42297B-4A4F-CB8C-25BD-195A6BCB2E7C}"/>
              </a:ext>
            </a:extLst>
          </p:cNvPr>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a:extLst>
              <a:ext uri="{FF2B5EF4-FFF2-40B4-BE49-F238E27FC236}">
                <a16:creationId xmlns:a16="http://schemas.microsoft.com/office/drawing/2014/main" id="{2E999C56-A6B0-72C1-7007-99527FC892A2}"/>
              </a:ext>
            </a:extLst>
          </p:cNvPr>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a:extLst>
              <a:ext uri="{FF2B5EF4-FFF2-40B4-BE49-F238E27FC236}">
                <a16:creationId xmlns:a16="http://schemas.microsoft.com/office/drawing/2014/main" id="{96655688-EBF3-25E0-39E8-2F9855F6567C}"/>
              </a:ext>
            </a:extLst>
          </p:cNvPr>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3" name="TextBox 2">
            <a:extLst>
              <a:ext uri="{FF2B5EF4-FFF2-40B4-BE49-F238E27FC236}">
                <a16:creationId xmlns:a16="http://schemas.microsoft.com/office/drawing/2014/main" id="{789010FF-DB9C-A5AD-9E78-CCF14F8CAAE2}"/>
              </a:ext>
            </a:extLst>
          </p:cNvPr>
          <p:cNvSpPr txBox="1"/>
          <p:nvPr/>
        </p:nvSpPr>
        <p:spPr>
          <a:xfrm>
            <a:off x="2025650" y="237912"/>
            <a:ext cx="3886200" cy="523220"/>
          </a:xfrm>
          <a:prstGeom prst="rect">
            <a:avLst/>
          </a:prstGeom>
          <a:noFill/>
        </p:spPr>
        <p:txBody>
          <a:bodyPr wrap="square" rtlCol="0">
            <a:spAutoFit/>
          </a:bodyPr>
          <a:lstStyle/>
          <a:p>
            <a:r>
              <a:rPr lang="en-US" sz="2800" b="1" dirty="0">
                <a:solidFill>
                  <a:schemeClr val="tx2"/>
                </a:solidFill>
                <a:latin typeface="Times New Roman" panose="02020603050405020304" pitchFamily="18" charset="0"/>
                <a:cs typeface="Times New Roman" panose="02020603050405020304" pitchFamily="18" charset="0"/>
              </a:rPr>
              <a:t>The World at a Glance</a:t>
            </a:r>
            <a:endParaRPr lang="en-IN" sz="2800" b="1" dirty="0">
              <a:solidFill>
                <a:schemeClr val="tx2"/>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DAEB58F-3FE2-2ABD-40F3-F3EDDE2235C2}"/>
              </a:ext>
            </a:extLst>
          </p:cNvPr>
          <p:cNvSpPr txBox="1"/>
          <p:nvPr/>
        </p:nvSpPr>
        <p:spPr>
          <a:xfrm>
            <a:off x="2292348" y="879515"/>
            <a:ext cx="3238501" cy="307777"/>
          </a:xfrm>
          <a:prstGeom prst="rect">
            <a:avLst/>
          </a:prstGeom>
          <a:noFill/>
        </p:spPr>
        <p:txBody>
          <a:bodyPr wrap="square" rtlCol="0">
            <a:spAutoFit/>
          </a:bodyPr>
          <a:lstStyle/>
          <a:p>
            <a:r>
              <a:rPr lang="en-IN" sz="1400" b="1" dirty="0">
                <a:solidFill>
                  <a:schemeClr val="tx2"/>
                </a:solidFill>
                <a:latin typeface="Times New Roman" panose="02020603050405020304" pitchFamily="18" charset="0"/>
                <a:cs typeface="Times New Roman" panose="02020603050405020304" pitchFamily="18" charset="0"/>
              </a:rPr>
              <a:t>  By:- Aditya Salaria (XII-Humanities)</a:t>
            </a:r>
          </a:p>
        </p:txBody>
      </p:sp>
      <p:sp>
        <p:nvSpPr>
          <p:cNvPr id="7" name="TextBox 6">
            <a:extLst>
              <a:ext uri="{FF2B5EF4-FFF2-40B4-BE49-F238E27FC236}">
                <a16:creationId xmlns:a16="http://schemas.microsoft.com/office/drawing/2014/main" id="{4DBCED30-BC6D-DCD5-FBFE-73F65D7A3254}"/>
              </a:ext>
            </a:extLst>
          </p:cNvPr>
          <p:cNvSpPr txBox="1"/>
          <p:nvPr/>
        </p:nvSpPr>
        <p:spPr>
          <a:xfrm>
            <a:off x="273049" y="3474364"/>
            <a:ext cx="7010400" cy="6124754"/>
          </a:xfrm>
          <a:prstGeom prst="rect">
            <a:avLst/>
          </a:prstGeom>
          <a:noFill/>
        </p:spPr>
        <p:txBody>
          <a:bodyPr wrap="square">
            <a:spAutoFit/>
          </a:bodyPr>
          <a:lstStyle/>
          <a:p>
            <a:pPr lvl="0"/>
            <a:r>
              <a:rPr lang="en-IN" sz="1400" b="1" dirty="0">
                <a:solidFill>
                  <a:schemeClr val="tx2"/>
                </a:solidFill>
                <a:latin typeface="Times New Roman" panose="02020603050405020304" pitchFamily="18" charset="0"/>
                <a:cs typeface="Times New Roman" panose="02020603050405020304" pitchFamily="18" charset="0"/>
              </a:rPr>
              <a:t>Trump Signals “Second Stage” of Sanctions as Russia Strikes Kyiv</a:t>
            </a:r>
            <a:br>
              <a:rPr lang="en-IN" sz="1400" dirty="0">
                <a:latin typeface="Times New Roman" panose="02020603050405020304" pitchFamily="18" charset="0"/>
                <a:cs typeface="Times New Roman" panose="02020603050405020304" pitchFamily="18" charset="0"/>
              </a:rPr>
            </a:br>
            <a:r>
              <a:rPr lang="en-IN" sz="1400" dirty="0">
                <a:latin typeface="Times New Roman" panose="02020603050405020304" pitchFamily="18" charset="0"/>
                <a:cs typeface="Times New Roman" panose="02020603050405020304" pitchFamily="18" charset="0"/>
              </a:rPr>
              <a:t>Former U.S. President Donald Trump has indicated readiness to escalate sanctions on Russia amid Russian attacks on Kyiv that killed four people, including a three-month-old baby.</a:t>
            </a:r>
          </a:p>
          <a:p>
            <a:pPr lvl="0"/>
            <a:endParaRPr lang="en-IN" sz="1400" dirty="0">
              <a:latin typeface="Times New Roman" panose="02020603050405020304" pitchFamily="18" charset="0"/>
              <a:cs typeface="Times New Roman" panose="02020603050405020304" pitchFamily="18" charset="0"/>
            </a:endParaRPr>
          </a:p>
          <a:p>
            <a:pPr lvl="0"/>
            <a:r>
              <a:rPr lang="en-IN" sz="1400" b="1" dirty="0">
                <a:solidFill>
                  <a:schemeClr val="tx2"/>
                </a:solidFill>
                <a:latin typeface="Times New Roman" panose="02020603050405020304" pitchFamily="18" charset="0"/>
                <a:cs typeface="Times New Roman" panose="02020603050405020304" pitchFamily="18" charset="0"/>
              </a:rPr>
              <a:t>French Government Collapses Amid Political Crisis</a:t>
            </a:r>
            <a:br>
              <a:rPr lang="en-IN" sz="1400" dirty="0">
                <a:latin typeface="Times New Roman" panose="02020603050405020304" pitchFamily="18" charset="0"/>
                <a:cs typeface="Times New Roman" panose="02020603050405020304" pitchFamily="18" charset="0"/>
              </a:rPr>
            </a:br>
            <a:r>
              <a:rPr lang="en-IN" sz="1400" dirty="0">
                <a:latin typeface="Times New Roman" panose="02020603050405020304" pitchFamily="18" charset="0"/>
                <a:cs typeface="Times New Roman" panose="02020603050405020304" pitchFamily="18" charset="0"/>
              </a:rPr>
              <a:t>The Bayrou-led French government lost a no-confidence vote and collapsed on September 8, 2025, triggering political uncertainty.</a:t>
            </a:r>
          </a:p>
          <a:p>
            <a:pPr lvl="0"/>
            <a:endParaRPr lang="en-IN" sz="1400" dirty="0">
              <a:latin typeface="Times New Roman" panose="02020603050405020304" pitchFamily="18" charset="0"/>
              <a:cs typeface="Times New Roman" panose="02020603050405020304" pitchFamily="18" charset="0"/>
            </a:endParaRPr>
          </a:p>
          <a:p>
            <a:pPr lvl="0"/>
            <a:r>
              <a:rPr lang="en-IN" sz="1400" b="1" dirty="0">
                <a:solidFill>
                  <a:schemeClr val="tx2"/>
                </a:solidFill>
                <a:latin typeface="Times New Roman" panose="02020603050405020304" pitchFamily="18" charset="0"/>
                <a:cs typeface="Times New Roman" panose="02020603050405020304" pitchFamily="18" charset="0"/>
              </a:rPr>
              <a:t>Norwegian Election: Centre-Left Coalition Holds Lead</a:t>
            </a:r>
            <a:br>
              <a:rPr lang="en-IN" sz="1400" dirty="0">
                <a:latin typeface="Times New Roman" panose="02020603050405020304" pitchFamily="18" charset="0"/>
                <a:cs typeface="Times New Roman" panose="02020603050405020304" pitchFamily="18" charset="0"/>
              </a:rPr>
            </a:br>
            <a:r>
              <a:rPr lang="en-IN" sz="1400" dirty="0">
                <a:latin typeface="Times New Roman" panose="02020603050405020304" pitchFamily="18" charset="0"/>
                <a:cs typeface="Times New Roman" panose="02020603050405020304" pitchFamily="18" charset="0"/>
              </a:rPr>
              <a:t>Projections from Norway's parliamentary election show the centre-left bloc in the lead with approximately 91 seats, compared to 78 for the right.</a:t>
            </a:r>
          </a:p>
          <a:p>
            <a:pPr lvl="0"/>
            <a:endParaRPr lang="en-IN" sz="1400" dirty="0">
              <a:latin typeface="Times New Roman" panose="02020603050405020304" pitchFamily="18" charset="0"/>
              <a:cs typeface="Times New Roman" panose="02020603050405020304" pitchFamily="18" charset="0"/>
            </a:endParaRPr>
          </a:p>
          <a:p>
            <a:pPr lvl="0"/>
            <a:r>
              <a:rPr lang="en-IN" sz="1400" b="1" dirty="0">
                <a:solidFill>
                  <a:schemeClr val="tx2"/>
                </a:solidFill>
                <a:latin typeface="Times New Roman" panose="02020603050405020304" pitchFamily="18" charset="0"/>
                <a:cs typeface="Times New Roman" panose="02020603050405020304" pitchFamily="18" charset="0"/>
              </a:rPr>
              <a:t>Morocco Becomes First African Nation to Qualify for 2026 World Cup</a:t>
            </a:r>
            <a:br>
              <a:rPr lang="en-IN" sz="1400" dirty="0">
                <a:latin typeface="Times New Roman" panose="02020603050405020304" pitchFamily="18" charset="0"/>
                <a:cs typeface="Times New Roman" panose="02020603050405020304" pitchFamily="18" charset="0"/>
              </a:rPr>
            </a:br>
            <a:r>
              <a:rPr lang="en-IN" sz="1400" dirty="0">
                <a:latin typeface="Times New Roman" panose="02020603050405020304" pitchFamily="18" charset="0"/>
                <a:cs typeface="Times New Roman" panose="02020603050405020304" pitchFamily="18" charset="0"/>
              </a:rPr>
              <a:t>Morocco has secured qualification for the 2026 FIFA World Cup, which will expand to 48 teams. Several other nations, including Argentina, Brazil, Japan, and England, are also progressing or have qualified.</a:t>
            </a:r>
          </a:p>
          <a:p>
            <a:pPr lvl="0"/>
            <a:endParaRPr lang="en-IN" sz="1400" dirty="0">
              <a:latin typeface="Times New Roman" panose="02020603050405020304" pitchFamily="18" charset="0"/>
              <a:cs typeface="Times New Roman" panose="02020603050405020304" pitchFamily="18" charset="0"/>
            </a:endParaRPr>
          </a:p>
          <a:p>
            <a:r>
              <a:rPr lang="en-IN" sz="1400" b="1" dirty="0">
                <a:solidFill>
                  <a:schemeClr val="tx2"/>
                </a:solidFill>
                <a:latin typeface="Times New Roman" panose="02020603050405020304" pitchFamily="18" charset="0"/>
                <a:cs typeface="Times New Roman" panose="02020603050405020304" pitchFamily="18" charset="0"/>
              </a:rPr>
              <a:t>Nasdaq Proposes Tokenized Securities Framework to SEC</a:t>
            </a:r>
            <a:br>
              <a:rPr lang="en-IN" sz="1400" dirty="0">
                <a:latin typeface="Times New Roman" panose="02020603050405020304" pitchFamily="18" charset="0"/>
                <a:cs typeface="Times New Roman" panose="02020603050405020304" pitchFamily="18" charset="0"/>
              </a:rPr>
            </a:br>
            <a:r>
              <a:rPr lang="en-IN" sz="1400" dirty="0">
                <a:latin typeface="Times New Roman" panose="02020603050405020304" pitchFamily="18" charset="0"/>
                <a:cs typeface="Times New Roman" panose="02020603050405020304" pitchFamily="18" charset="0"/>
              </a:rPr>
              <a:t>Nasdaq has submitted a proposal to the SEC to integrate tokenized securities—like digitized stocks, bonds, and private equities—into traditional markets, </a:t>
            </a:r>
            <a:r>
              <a:rPr lang="en-IN" sz="1400" dirty="0" err="1">
                <a:latin typeface="Times New Roman" panose="02020603050405020304" pitchFamily="18" charset="0"/>
                <a:cs typeface="Times New Roman" panose="02020603050405020304" pitchFamily="18" charset="0"/>
              </a:rPr>
              <a:t>signaling</a:t>
            </a:r>
            <a:r>
              <a:rPr lang="en-IN" sz="1400" dirty="0">
                <a:latin typeface="Times New Roman" panose="02020603050405020304" pitchFamily="18" charset="0"/>
                <a:cs typeface="Times New Roman" panose="02020603050405020304" pitchFamily="18" charset="0"/>
              </a:rPr>
              <a:t> a leap toward blockchain-based trading</a:t>
            </a:r>
          </a:p>
          <a:p>
            <a:endParaRPr lang="en-IN" sz="1400" dirty="0">
              <a:latin typeface="Times New Roman" panose="02020603050405020304" pitchFamily="18" charset="0"/>
              <a:cs typeface="Times New Roman" panose="02020603050405020304" pitchFamily="18" charset="0"/>
            </a:endParaRPr>
          </a:p>
          <a:p>
            <a:r>
              <a:rPr lang="en-US" sz="1400" b="1" dirty="0">
                <a:solidFill>
                  <a:schemeClr val="tx2"/>
                </a:solidFill>
                <a:latin typeface="Times New Roman" panose="02020603050405020304" pitchFamily="18" charset="0"/>
                <a:cs typeface="Times New Roman" panose="02020603050405020304" pitchFamily="18" charset="0"/>
              </a:rPr>
              <a:t>Punjab Cabinet Approves Major Flood Relief Package</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The Punjab government has rolled out a comprehensive relief scheme: ₹20,000 per acre for crop losses, ₹4 lakh ex-gratia for fatalities, and the new </a:t>
            </a:r>
            <a:r>
              <a:rPr lang="en-US" sz="1400" i="1" dirty="0">
                <a:latin typeface="Times New Roman" panose="02020603050405020304" pitchFamily="18" charset="0"/>
                <a:cs typeface="Times New Roman" panose="02020603050405020304" pitchFamily="18" charset="0"/>
              </a:rPr>
              <a:t>“</a:t>
            </a:r>
            <a:r>
              <a:rPr lang="en-US" sz="1400" i="1" dirty="0" err="1">
                <a:latin typeface="Times New Roman" panose="02020603050405020304" pitchFamily="18" charset="0"/>
                <a:cs typeface="Times New Roman" panose="02020603050405020304" pitchFamily="18" charset="0"/>
              </a:rPr>
              <a:t>Jisda</a:t>
            </a:r>
            <a:r>
              <a:rPr lang="en-US" sz="1400" i="1" dirty="0">
                <a:latin typeface="Times New Roman" panose="02020603050405020304" pitchFamily="18" charset="0"/>
                <a:cs typeface="Times New Roman" panose="02020603050405020304" pitchFamily="18" charset="0"/>
              </a:rPr>
              <a:t> Khet, </a:t>
            </a:r>
            <a:r>
              <a:rPr lang="en-US" sz="1400" i="1" dirty="0" err="1">
                <a:latin typeface="Times New Roman" panose="02020603050405020304" pitchFamily="18" charset="0"/>
                <a:cs typeface="Times New Roman" panose="02020603050405020304" pitchFamily="18" charset="0"/>
              </a:rPr>
              <a:t>Usdi</a:t>
            </a:r>
            <a:r>
              <a:rPr lang="en-US" sz="1400" i="1" dirty="0">
                <a:latin typeface="Times New Roman" panose="02020603050405020304" pitchFamily="18" charset="0"/>
                <a:cs typeface="Times New Roman" panose="02020603050405020304" pitchFamily="18" charset="0"/>
              </a:rPr>
              <a:t> Ret”</a:t>
            </a:r>
            <a:r>
              <a:rPr lang="en-US" sz="1400" dirty="0">
                <a:latin typeface="Times New Roman" panose="02020603050405020304" pitchFamily="18" charset="0"/>
                <a:cs typeface="Times New Roman" panose="02020603050405020304" pitchFamily="18" charset="0"/>
              </a:rPr>
              <a:t> initiative allowing farmers to extract and sell deposited sand/silt without a mining permit until December 31. It also includes six months of interest-free loan deferments, compensation for damaged homes and livestock, and rapid infrastructure restoration.</a:t>
            </a:r>
            <a:endParaRPr lang="en-IN" sz="1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CA898FB-6B8C-A84E-E510-3953831A7C64}"/>
              </a:ext>
            </a:extLst>
          </p:cNvPr>
          <p:cNvPicPr>
            <a:picLocks noChangeAspect="1"/>
          </p:cNvPicPr>
          <p:nvPr/>
        </p:nvPicPr>
        <p:blipFill>
          <a:blip r:embed="rId2" cstate="print">
            <a:extLst>
              <a:ext uri="{28A0092B-C50C-407E-A947-70E740481C1C}">
                <a14:useLocalDpi xmlns:a14="http://schemas.microsoft.com/office/drawing/2010/main" val="0"/>
              </a:ext>
            </a:extLst>
          </a:blip>
          <a:srcRect l="8457" r="8457"/>
          <a:stretch/>
        </p:blipFill>
        <p:spPr>
          <a:xfrm>
            <a:off x="2695208" y="1365329"/>
            <a:ext cx="2166082" cy="1738571"/>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74165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8E562-D163-A3E7-F7B2-3DDBA32E78A8}"/>
            </a:ext>
          </a:extLst>
        </p:cNvPr>
        <p:cNvGrpSpPr/>
        <p:nvPr/>
      </p:nvGrpSpPr>
      <p:grpSpPr>
        <a:xfrm>
          <a:off x="0" y="0"/>
          <a:ext cx="0" cy="0"/>
          <a:chOff x="0" y="0"/>
          <a:chExt cx="0" cy="0"/>
        </a:xfrm>
      </p:grpSpPr>
      <p:sp>
        <p:nvSpPr>
          <p:cNvPr id="2" name="AutoShape 4">
            <a:extLst>
              <a:ext uri="{FF2B5EF4-FFF2-40B4-BE49-F238E27FC236}">
                <a16:creationId xmlns:a16="http://schemas.microsoft.com/office/drawing/2014/main" id="{A5C60199-4674-C642-3AED-7000C1951E52}"/>
              </a:ext>
            </a:extLst>
          </p:cNvPr>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a:extLst>
              <a:ext uri="{FF2B5EF4-FFF2-40B4-BE49-F238E27FC236}">
                <a16:creationId xmlns:a16="http://schemas.microsoft.com/office/drawing/2014/main" id="{EC80C9DB-C2B2-554C-9C13-B92FE4EB3A1C}"/>
              </a:ext>
            </a:extLst>
          </p:cNvPr>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April </a:t>
            </a:r>
            <a:r>
              <a:rPr sz="1200" dirty="0">
                <a:solidFill>
                  <a:srgbClr val="FFFFFF"/>
                </a:solidFill>
                <a:latin typeface="Segoe UI" panose="020B0502040204020203"/>
              </a:rPr>
              <a:t>2025</a:t>
            </a:r>
          </a:p>
        </p:txBody>
      </p:sp>
      <p:sp>
        <p:nvSpPr>
          <p:cNvPr id="10" name="AutoShape 4">
            <a:extLst>
              <a:ext uri="{FF2B5EF4-FFF2-40B4-BE49-F238E27FC236}">
                <a16:creationId xmlns:a16="http://schemas.microsoft.com/office/drawing/2014/main" id="{552062C2-6462-EF4A-4FB8-E63E400510B1}"/>
              </a:ext>
            </a:extLst>
          </p:cNvPr>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a:extLst>
              <a:ext uri="{FF2B5EF4-FFF2-40B4-BE49-F238E27FC236}">
                <a16:creationId xmlns:a16="http://schemas.microsoft.com/office/drawing/2014/main" id="{6D46B32A-B70A-7517-32AE-9C3A36068E8C}"/>
              </a:ext>
            </a:extLst>
          </p:cNvPr>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a:extLst>
              <a:ext uri="{FF2B5EF4-FFF2-40B4-BE49-F238E27FC236}">
                <a16:creationId xmlns:a16="http://schemas.microsoft.com/office/drawing/2014/main" id="{B9CF7259-3D6C-32C0-36F5-F3D2A3D4C984}"/>
              </a:ext>
            </a:extLst>
          </p:cNvPr>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3" name="TextBox 2">
            <a:extLst>
              <a:ext uri="{FF2B5EF4-FFF2-40B4-BE49-F238E27FC236}">
                <a16:creationId xmlns:a16="http://schemas.microsoft.com/office/drawing/2014/main" id="{3FAB127D-A680-A1D8-3BB2-2B06ADD65B99}"/>
              </a:ext>
            </a:extLst>
          </p:cNvPr>
          <p:cNvSpPr txBox="1"/>
          <p:nvPr/>
        </p:nvSpPr>
        <p:spPr>
          <a:xfrm>
            <a:off x="1111250" y="201976"/>
            <a:ext cx="6096000" cy="523220"/>
          </a:xfrm>
          <a:prstGeom prst="rect">
            <a:avLst/>
          </a:prstGeom>
          <a:noFill/>
        </p:spPr>
        <p:txBody>
          <a:bodyPr wrap="square" rtlCol="0">
            <a:spAutoFit/>
          </a:bodyPr>
          <a:lstStyle/>
          <a:p>
            <a:r>
              <a:rPr lang="en-US" sz="2800" b="1" dirty="0">
                <a:solidFill>
                  <a:schemeClr val="tx2"/>
                </a:solidFill>
                <a:latin typeface="Times New Roman" panose="02020603050405020304" pitchFamily="18" charset="0"/>
                <a:cs typeface="Times New Roman" panose="02020603050405020304" pitchFamily="18" charset="0"/>
              </a:rPr>
              <a:t>Future in the Making: Top Inventions</a:t>
            </a:r>
            <a:endParaRPr lang="en-IN" sz="2800" b="1" dirty="0">
              <a:solidFill>
                <a:schemeClr val="tx2"/>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AFA3BDE-F579-0B18-A543-2443D50FD932}"/>
              </a:ext>
            </a:extLst>
          </p:cNvPr>
          <p:cNvSpPr txBox="1"/>
          <p:nvPr/>
        </p:nvSpPr>
        <p:spPr>
          <a:xfrm>
            <a:off x="2178050" y="853465"/>
            <a:ext cx="3390902" cy="338554"/>
          </a:xfrm>
          <a:prstGeom prst="rect">
            <a:avLst/>
          </a:prstGeom>
          <a:noFill/>
        </p:spPr>
        <p:txBody>
          <a:bodyPr wrap="square" rtlCol="0">
            <a:spAutoFit/>
          </a:bodyPr>
          <a:lstStyle/>
          <a:p>
            <a:r>
              <a:rPr lang="en-IN" sz="1400" b="1" dirty="0">
                <a:solidFill>
                  <a:schemeClr val="tx2"/>
                </a:solidFill>
                <a:latin typeface="Times New Roman" panose="02020603050405020304" pitchFamily="18" charset="0"/>
                <a:cs typeface="Times New Roman" panose="02020603050405020304" pitchFamily="18" charset="0"/>
              </a:rPr>
              <a:t>  </a:t>
            </a:r>
            <a:r>
              <a:rPr lang="en-IN" sz="1600" b="1" dirty="0">
                <a:solidFill>
                  <a:schemeClr val="tx2"/>
                </a:solidFill>
                <a:latin typeface="Times New Roman" panose="02020603050405020304" pitchFamily="18" charset="0"/>
                <a:cs typeface="Times New Roman" panose="02020603050405020304" pitchFamily="18" charset="0"/>
              </a:rPr>
              <a:t>By:- Manasvi </a:t>
            </a:r>
            <a:r>
              <a:rPr lang="en-IN" sz="1600" b="1" dirty="0" err="1">
                <a:solidFill>
                  <a:schemeClr val="tx2"/>
                </a:solidFill>
                <a:latin typeface="Times New Roman" panose="02020603050405020304" pitchFamily="18" charset="0"/>
                <a:cs typeface="Times New Roman" panose="02020603050405020304" pitchFamily="18" charset="0"/>
              </a:rPr>
              <a:t>Sambyal</a:t>
            </a:r>
            <a:r>
              <a:rPr lang="en-IN" sz="1600" b="1" dirty="0">
                <a:solidFill>
                  <a:schemeClr val="tx2"/>
                </a:solidFill>
                <a:latin typeface="Times New Roman" panose="02020603050405020304" pitchFamily="18" charset="0"/>
                <a:cs typeface="Times New Roman" panose="02020603050405020304" pitchFamily="18" charset="0"/>
              </a:rPr>
              <a:t> (XI-Science)</a:t>
            </a:r>
          </a:p>
        </p:txBody>
      </p:sp>
      <p:sp>
        <p:nvSpPr>
          <p:cNvPr id="7" name="TextBox 6">
            <a:extLst>
              <a:ext uri="{FF2B5EF4-FFF2-40B4-BE49-F238E27FC236}">
                <a16:creationId xmlns:a16="http://schemas.microsoft.com/office/drawing/2014/main" id="{D37C6A9E-F822-4FB6-8641-11B82F2FA8AC}"/>
              </a:ext>
            </a:extLst>
          </p:cNvPr>
          <p:cNvSpPr txBox="1"/>
          <p:nvPr/>
        </p:nvSpPr>
        <p:spPr>
          <a:xfrm>
            <a:off x="273049" y="3474364"/>
            <a:ext cx="7010400" cy="5755422"/>
          </a:xfrm>
          <a:prstGeom prst="rect">
            <a:avLst/>
          </a:prstGeom>
          <a:noFill/>
        </p:spPr>
        <p:txBody>
          <a:bodyPr wrap="square">
            <a:spAutoFit/>
          </a:bodyPr>
          <a:lstStyle/>
          <a:p>
            <a:pPr lvl="0"/>
            <a:r>
              <a:rPr lang="en-IN" sz="1600" b="1" dirty="0">
                <a:solidFill>
                  <a:schemeClr val="tx2"/>
                </a:solidFill>
                <a:latin typeface="Times New Roman" panose="02020603050405020304" pitchFamily="18" charset="0"/>
                <a:cs typeface="Times New Roman" panose="02020603050405020304" pitchFamily="18" charset="0"/>
              </a:rPr>
              <a:t>Quantum Batteries</a:t>
            </a:r>
          </a:p>
          <a:p>
            <a:pPr algn="just"/>
            <a:r>
              <a:rPr lang="en-IN" sz="1600" dirty="0">
                <a:latin typeface="Times New Roman" panose="02020603050405020304" pitchFamily="18" charset="0"/>
                <a:cs typeface="Times New Roman" panose="02020603050405020304" pitchFamily="18" charset="0"/>
              </a:rPr>
              <a:t>Revolutionary energy storage devices that use quantum entanglement for ultra-fast charging, impressive longevity (up to 50 years), and eco-friendliness—no toxic materials involved.</a:t>
            </a:r>
          </a:p>
          <a:p>
            <a:pPr algn="just"/>
            <a:endParaRPr lang="en-IN" sz="1600" dirty="0">
              <a:latin typeface="Times New Roman" panose="02020603050405020304" pitchFamily="18" charset="0"/>
              <a:cs typeface="Times New Roman" panose="02020603050405020304" pitchFamily="18" charset="0"/>
            </a:endParaRPr>
          </a:p>
          <a:p>
            <a:pPr algn="just"/>
            <a:r>
              <a:rPr lang="en-IN" sz="1600" b="1" dirty="0">
                <a:solidFill>
                  <a:schemeClr val="tx2"/>
                </a:solidFill>
                <a:latin typeface="Times New Roman" panose="02020603050405020304" pitchFamily="18" charset="0"/>
                <a:cs typeface="Times New Roman" panose="02020603050405020304" pitchFamily="18" charset="0"/>
              </a:rPr>
              <a:t>Self-Healing Bacteria-Embedded Concrete</a:t>
            </a:r>
          </a:p>
          <a:p>
            <a:pPr algn="just"/>
            <a:r>
              <a:rPr lang="en-IN" sz="1600" dirty="0">
                <a:latin typeface="Times New Roman" panose="02020603050405020304" pitchFamily="18" charset="0"/>
                <a:cs typeface="Times New Roman" panose="02020603050405020304" pitchFamily="18" charset="0"/>
              </a:rPr>
              <a:t>Concrete that auto-repairs cracks within 1–2 days using limestone-producing bacteria activated by water—promising reduced infrastructure maintenance and increased sustainability.</a:t>
            </a:r>
          </a:p>
          <a:p>
            <a:pPr algn="just"/>
            <a:endParaRPr lang="en-IN" sz="1600" dirty="0">
              <a:latin typeface="Times New Roman" panose="02020603050405020304" pitchFamily="18" charset="0"/>
              <a:cs typeface="Times New Roman" panose="02020603050405020304" pitchFamily="18" charset="0"/>
            </a:endParaRPr>
          </a:p>
          <a:p>
            <a:pPr algn="just"/>
            <a:r>
              <a:rPr lang="en-IN" sz="1600" b="1" dirty="0">
                <a:solidFill>
                  <a:schemeClr val="tx2"/>
                </a:solidFill>
                <a:latin typeface="Times New Roman" panose="02020603050405020304" pitchFamily="18" charset="0"/>
                <a:cs typeface="Times New Roman" panose="02020603050405020304" pitchFamily="18" charset="0"/>
              </a:rPr>
              <a:t>Xenobots 2.0—Self-Replicating Living Robots</a:t>
            </a:r>
          </a:p>
          <a:p>
            <a:pPr algn="just"/>
            <a:r>
              <a:rPr lang="en-IN" sz="1600" dirty="0">
                <a:latin typeface="Times New Roman" panose="02020603050405020304" pitchFamily="18" charset="0"/>
                <a:cs typeface="Times New Roman" panose="02020603050405020304" pitchFamily="18" charset="0"/>
              </a:rPr>
              <a:t>Tiny biological robots made from frog stem cells capable of movement and self-replication—envisioned for medical delivery systems and environmental cleanups.</a:t>
            </a:r>
          </a:p>
          <a:p>
            <a:pPr algn="just"/>
            <a:endParaRPr lang="en-IN" sz="1600" dirty="0">
              <a:latin typeface="Times New Roman" panose="02020603050405020304" pitchFamily="18" charset="0"/>
              <a:cs typeface="Times New Roman" panose="02020603050405020304" pitchFamily="18" charset="0"/>
            </a:endParaRPr>
          </a:p>
          <a:p>
            <a:pPr algn="just"/>
            <a:r>
              <a:rPr lang="en-IN" sz="1600" b="1" dirty="0">
                <a:solidFill>
                  <a:schemeClr val="tx2"/>
                </a:solidFill>
                <a:latin typeface="Times New Roman" panose="02020603050405020304" pitchFamily="18" charset="0"/>
                <a:cs typeface="Times New Roman" panose="02020603050405020304" pitchFamily="18" charset="0"/>
              </a:rPr>
              <a:t>Portable Solar-Powered Devices Extracting Water from Air</a:t>
            </a:r>
          </a:p>
          <a:p>
            <a:pPr algn="just"/>
            <a:r>
              <a:rPr lang="en-IN" sz="1600" dirty="0">
                <a:latin typeface="Times New Roman" panose="02020603050405020304" pitchFamily="18" charset="0"/>
                <a:cs typeface="Times New Roman" panose="02020603050405020304" pitchFamily="18" charset="0"/>
              </a:rPr>
              <a:t>Lightweight, solar-driven systems that generate clean drinking water from humidity—especially valuable in drought-prone regions like Sub-Saharan Africa and rural India</a:t>
            </a:r>
          </a:p>
          <a:p>
            <a:pPr algn="just"/>
            <a:endParaRPr lang="en-IN" sz="1600" dirty="0">
              <a:latin typeface="Times New Roman" panose="02020603050405020304" pitchFamily="18" charset="0"/>
              <a:cs typeface="Times New Roman" panose="02020603050405020304" pitchFamily="18" charset="0"/>
            </a:endParaRPr>
          </a:p>
          <a:p>
            <a:pPr algn="just"/>
            <a:r>
              <a:rPr lang="en-IN" sz="1600" b="1" dirty="0">
                <a:solidFill>
                  <a:schemeClr val="tx2"/>
                </a:solidFill>
                <a:latin typeface="Times New Roman" panose="02020603050405020304" pitchFamily="18" charset="0"/>
                <a:cs typeface="Times New Roman" panose="02020603050405020304" pitchFamily="18" charset="0"/>
              </a:rPr>
              <a:t>AI-Powered Classroom Bots</a:t>
            </a:r>
          </a:p>
          <a:p>
            <a:pPr algn="just"/>
            <a:r>
              <a:rPr lang="en-IN" sz="1600" dirty="0">
                <a:latin typeface="Times New Roman" panose="02020603050405020304" pitchFamily="18" charset="0"/>
                <a:cs typeface="Times New Roman" panose="02020603050405020304" pitchFamily="18" charset="0"/>
              </a:rPr>
              <a:t>Personalized teaching assistants that adjust lessons using speech recognition and feedback loops—enhancing engagement and support for students in remote or underserved areas.</a:t>
            </a:r>
          </a:p>
        </p:txBody>
      </p:sp>
      <p:pic>
        <p:nvPicPr>
          <p:cNvPr id="5" name="Picture 4">
            <a:extLst>
              <a:ext uri="{FF2B5EF4-FFF2-40B4-BE49-F238E27FC236}">
                <a16:creationId xmlns:a16="http://schemas.microsoft.com/office/drawing/2014/main" id="{DB0F26E5-FD71-6CF7-2712-09FA57FCBC4B}"/>
              </a:ext>
            </a:extLst>
          </p:cNvPr>
          <p:cNvPicPr>
            <a:picLocks noChangeAspect="1"/>
          </p:cNvPicPr>
          <p:nvPr/>
        </p:nvPicPr>
        <p:blipFill>
          <a:blip r:embed="rId2" cstate="print">
            <a:extLst>
              <a:ext uri="{28A0092B-C50C-407E-A947-70E740481C1C}">
                <a14:useLocalDpi xmlns:a14="http://schemas.microsoft.com/office/drawing/2010/main" val="0"/>
              </a:ext>
            </a:extLst>
          </a:blip>
          <a:srcRect l="14925" r="17848"/>
          <a:stretch>
            <a:fillRect/>
          </a:stretch>
        </p:blipFill>
        <p:spPr>
          <a:xfrm>
            <a:off x="2863850" y="1372057"/>
            <a:ext cx="1752600" cy="199344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02533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April </a:t>
            </a:r>
            <a:r>
              <a:rPr sz="1200" dirty="0">
                <a:solidFill>
                  <a:srgbClr val="FFFFFF"/>
                </a:solidFill>
                <a:latin typeface="Segoe UI" panose="020B0502040204020203"/>
              </a:rPr>
              <a:t>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l="2035" r="2035"/>
          <a:stretch/>
        </p:blipFill>
        <p:spPr>
          <a:xfrm>
            <a:off x="-1" y="0"/>
            <a:ext cx="7556500" cy="10071364"/>
          </a:xfrm>
          <a:prstGeom prst="rect">
            <a:avLst/>
          </a:prstGeom>
        </p:spPr>
      </p:pic>
      <p:sp>
        <p:nvSpPr>
          <p:cNvPr id="8" name="TextBox 7"/>
          <p:cNvSpPr txBox="1"/>
          <p:nvPr/>
        </p:nvSpPr>
        <p:spPr>
          <a:xfrm>
            <a:off x="1971219" y="10029164"/>
            <a:ext cx="3614057" cy="369332"/>
          </a:xfrm>
          <a:prstGeom prst="rect">
            <a:avLst/>
          </a:prstGeom>
          <a:noFill/>
        </p:spPr>
        <p:txBody>
          <a:bodyPr wrap="square" rtlCol="0">
            <a:spAutoFit/>
          </a:bodyPr>
          <a:lstStyle/>
          <a:p>
            <a:r>
              <a:rPr lang="en-US" b="1" dirty="0">
                <a:solidFill>
                  <a:srgbClr val="FF0000"/>
                </a:solidFill>
                <a:latin typeface="Algerian" panose="04020705040A02060702" pitchFamily="82" charset="0"/>
              </a:rPr>
              <a:t>By Art &amp; Craft Department </a:t>
            </a:r>
            <a:endParaRPr lang="en-IN" b="1" dirty="0">
              <a:solidFill>
                <a:srgbClr val="FF0000"/>
              </a:solidFill>
              <a:latin typeface="Algerian" panose="04020705040A02060702" pitchFamily="8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August </a:t>
            </a:r>
            <a:r>
              <a:rPr sz="1200" dirty="0">
                <a:solidFill>
                  <a:srgbClr val="FFFFFF"/>
                </a:solidFill>
                <a:latin typeface="Segoe UI" panose="020B0502040204020203"/>
              </a:rPr>
              <a:t>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9498" y="-1"/>
            <a:ext cx="7556500" cy="1032764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27940" y="181792"/>
            <a:ext cx="7328560" cy="584775"/>
          </a:xfrm>
          <a:prstGeom prst="rect">
            <a:avLst/>
          </a:prstGeom>
          <a:noFill/>
        </p:spPr>
        <p:txBody>
          <a:bodyPr wrap="square">
            <a:spAutoFit/>
          </a:bodyPr>
          <a:lstStyle/>
          <a:p>
            <a:pPr algn="ctr"/>
            <a:r>
              <a:rPr lang="en-IN" sz="3200" b="1" dirty="0">
                <a:solidFill>
                  <a:srgbClr val="00467A"/>
                </a:solidFill>
                <a:latin typeface="Castellar" panose="020A0402060406010301" pitchFamily="18" charset="0"/>
                <a:cs typeface="Times New Roman" panose="02020603050405020304" pitchFamily="18" charset="0"/>
              </a:rPr>
              <a:t>FIRST LOOK</a:t>
            </a:r>
            <a:endParaRPr lang="en-US" sz="3200" b="1" dirty="0">
              <a:latin typeface="Castellar" panose="020A0402060406010301" pitchFamily="18" charset="0"/>
              <a:cs typeface="Times New Roman" panose="02020603050405020304" pitchFamily="18" charset="0"/>
            </a:endParaRPr>
          </a:p>
        </p:txBody>
      </p:sp>
      <p:sp>
        <p:nvSpPr>
          <p:cNvPr id="2" name="AutoShape 4"/>
          <p:cNvSpPr/>
          <p:nvPr/>
        </p:nvSpPr>
        <p:spPr>
          <a:xfrm>
            <a:off x="0" y="1221459"/>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11242" t="19279" r="6319"/>
          <a:stretch>
            <a:fillRect/>
          </a:stretch>
        </p:blipFill>
        <p:spPr>
          <a:xfrm>
            <a:off x="2525743" y="1392552"/>
            <a:ext cx="2243108" cy="1464692"/>
          </a:xfrm>
          <a:prstGeom prst="rect">
            <a:avLst/>
          </a:prstGeom>
          <a:ln w="88900" cap="sq" cmpd="thickThin">
            <a:solidFill>
              <a:schemeClr val="tx2"/>
            </a:solidFill>
            <a:prstDash val="solid"/>
            <a:miter lim="800000"/>
            <a:headEnd/>
            <a:tailEnd/>
          </a:ln>
          <a:effectLst>
            <a:innerShdw blurRad="76200">
              <a:srgbClr val="000000"/>
            </a:innerShdw>
          </a:effectLst>
        </p:spPr>
      </p:pic>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a:t>
            </a:r>
            <a:r>
              <a:rPr lang="en-US" sz="1200" dirty="0">
                <a:solidFill>
                  <a:srgbClr val="FFFFFF"/>
                </a:solidFill>
                <a:latin typeface="Segoe UI" panose="020B0502040204020203"/>
              </a:rPr>
              <a:t> </a:t>
            </a:r>
            <a:r>
              <a:rPr sz="1200" dirty="0">
                <a:solidFill>
                  <a:srgbClr val="FFFFFF"/>
                </a:solidFill>
                <a:latin typeface="Segoe UI" panose="020B0502040204020203"/>
              </a:rPr>
              <a:t>Sandeepni Chronicle | </a:t>
            </a:r>
            <a:r>
              <a:rPr lang="en-US" sz="1200" dirty="0">
                <a:solidFill>
                  <a:srgbClr val="FFFFFF"/>
                </a:solidFill>
                <a:latin typeface="Segoe UI" panose="020B0502040204020203"/>
              </a:rPr>
              <a:t>April</a:t>
            </a:r>
            <a:r>
              <a:rPr sz="1200" dirty="0">
                <a:solidFill>
                  <a:srgbClr val="FFFFFF"/>
                </a:solidFill>
                <a:latin typeface="Segoe UI" panose="020B0502040204020203"/>
              </a:rPr>
              <a:t> 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4" name="TextBox 3"/>
          <p:cNvSpPr txBox="1"/>
          <p:nvPr/>
        </p:nvSpPr>
        <p:spPr>
          <a:xfrm>
            <a:off x="1873250" y="838440"/>
            <a:ext cx="4381830" cy="369332"/>
          </a:xfrm>
          <a:prstGeom prst="rect">
            <a:avLst/>
          </a:prstGeom>
          <a:noFill/>
        </p:spPr>
        <p:txBody>
          <a:bodyPr wrap="square">
            <a:spAutoFit/>
          </a:bodyPr>
          <a:lstStyle/>
          <a:p>
            <a:r>
              <a:rPr lang="en-IN" b="1" dirty="0">
                <a:solidFill>
                  <a:schemeClr val="tx2"/>
                </a:solidFill>
                <a:latin typeface="Times New Roman" panose="02020603050405020304" pitchFamily="18" charset="0"/>
                <a:cs typeface="Times New Roman" panose="02020603050405020304" pitchFamily="18" charset="0"/>
              </a:rPr>
              <a:t>Managing Screen Time and Digital Detox</a:t>
            </a:r>
          </a:p>
        </p:txBody>
      </p:sp>
      <p:sp>
        <p:nvSpPr>
          <p:cNvPr id="6" name="TextBox 5"/>
          <p:cNvSpPr txBox="1"/>
          <p:nvPr/>
        </p:nvSpPr>
        <p:spPr>
          <a:xfrm>
            <a:off x="227940" y="2987525"/>
            <a:ext cx="7131710" cy="6555641"/>
          </a:xfrm>
          <a:prstGeom prst="rect">
            <a:avLst/>
          </a:prstGeom>
          <a:noFill/>
        </p:spPr>
        <p:txBody>
          <a:bodyPr wrap="square">
            <a:spAutoFit/>
          </a:bodyPr>
          <a:lstStyle/>
          <a:p>
            <a:pPr algn="just"/>
            <a:r>
              <a:rPr lang="en-IN" sz="1200" dirty="0">
                <a:latin typeface="Times New Roman" panose="02020603050405020304" pitchFamily="18" charset="0"/>
                <a:cs typeface="Times New Roman" panose="02020603050405020304" pitchFamily="18" charset="0"/>
              </a:rPr>
              <a:t>In today’s world, screens have become an inseparable part of our lives. From online classes to entertainment, children spend hours on mobiles, tablets, and computers. While technology is a powerful tool, excessive screen time can affect health, relationships, and even creativity.</a:t>
            </a:r>
          </a:p>
          <a:p>
            <a:pPr algn="just"/>
            <a:r>
              <a:rPr lang="en-IN" sz="1200" dirty="0">
                <a:latin typeface="Times New Roman" panose="02020603050405020304" pitchFamily="18" charset="0"/>
                <a:cs typeface="Times New Roman" panose="02020603050405020304" pitchFamily="18" charset="0"/>
              </a:rPr>
              <a:t> </a:t>
            </a:r>
          </a:p>
          <a:p>
            <a:pPr algn="just"/>
            <a:r>
              <a:rPr lang="en-IN" sz="1200" dirty="0">
                <a:latin typeface="Times New Roman" panose="02020603050405020304" pitchFamily="18" charset="0"/>
                <a:cs typeface="Times New Roman" panose="02020603050405020304" pitchFamily="18" charset="0"/>
              </a:rPr>
              <a:t>Digital detox is the conscious decision to take a break from digital devices. It helps us reconnect with ourselves, nature, and people around us. As Mahatma Gandhi said, “There is more to life than increasing its speed.” Disconnecting from screens allows us to slow down, reflect, and live mindfully.</a:t>
            </a:r>
          </a:p>
          <a:p>
            <a:pPr algn="just"/>
            <a:r>
              <a:rPr lang="en-IN" sz="1200" dirty="0">
                <a:latin typeface="Times New Roman" panose="02020603050405020304" pitchFamily="18" charset="0"/>
                <a:cs typeface="Times New Roman" panose="02020603050405020304" pitchFamily="18" charset="0"/>
              </a:rPr>
              <a:t> </a:t>
            </a:r>
          </a:p>
          <a:p>
            <a:pPr algn="just"/>
            <a:r>
              <a:rPr lang="en-IN" sz="1200" dirty="0">
                <a:latin typeface="Times New Roman" panose="02020603050405020304" pitchFamily="18" charset="0"/>
                <a:cs typeface="Times New Roman" panose="02020603050405020304" pitchFamily="18" charset="0"/>
              </a:rPr>
              <a:t>Spending too much time on devices often leads to eye strain, disturbed sleep, and lack of focus. A student once shared how her performance improved after limiting her social media use and dedicating time to reading and outdoor play. Such small lifestyle changes bring big results.</a:t>
            </a:r>
          </a:p>
          <a:p>
            <a:pPr algn="just"/>
            <a:r>
              <a:rPr lang="en-IN" sz="1200" dirty="0">
                <a:latin typeface="Times New Roman" panose="02020603050405020304" pitchFamily="18" charset="0"/>
                <a:cs typeface="Times New Roman" panose="02020603050405020304" pitchFamily="18" charset="0"/>
              </a:rPr>
              <a:t> </a:t>
            </a:r>
          </a:p>
          <a:p>
            <a:pPr algn="just"/>
            <a:r>
              <a:rPr lang="en-IN" sz="1200" dirty="0">
                <a:latin typeface="Times New Roman" panose="02020603050405020304" pitchFamily="18" charset="0"/>
                <a:cs typeface="Times New Roman" panose="02020603050405020304" pitchFamily="18" charset="0"/>
              </a:rPr>
              <a:t>Practical tips for managing screen time include:</a:t>
            </a:r>
          </a:p>
          <a:p>
            <a:pPr algn="just"/>
            <a:r>
              <a:rPr lang="en-IN" sz="1200" dirty="0">
                <a:latin typeface="Times New Roman" panose="02020603050405020304" pitchFamily="18" charset="0"/>
                <a:cs typeface="Times New Roman" panose="02020603050405020304" pitchFamily="18" charset="0"/>
              </a:rPr>
              <a:t> </a:t>
            </a:r>
          </a:p>
          <a:p>
            <a:pPr algn="just"/>
            <a:r>
              <a:rPr lang="en-IN" sz="1200" dirty="0">
                <a:latin typeface="Times New Roman" panose="02020603050405020304" pitchFamily="18" charset="0"/>
                <a:cs typeface="Times New Roman" panose="02020603050405020304" pitchFamily="18" charset="0"/>
              </a:rPr>
              <a:t>Fixing a daily limit for recreational screen use.</a:t>
            </a:r>
          </a:p>
          <a:p>
            <a:pPr algn="just"/>
            <a:r>
              <a:rPr lang="en-IN" sz="1200" dirty="0">
                <a:latin typeface="Times New Roman" panose="02020603050405020304" pitchFamily="18" charset="0"/>
                <a:cs typeface="Times New Roman" panose="02020603050405020304" pitchFamily="18" charset="0"/>
              </a:rPr>
              <a:t> </a:t>
            </a:r>
          </a:p>
          <a:p>
            <a:pPr algn="just"/>
            <a:r>
              <a:rPr lang="en-IN" sz="1200" dirty="0">
                <a:latin typeface="Times New Roman" panose="02020603050405020304" pitchFamily="18" charset="0"/>
                <a:cs typeface="Times New Roman" panose="02020603050405020304" pitchFamily="18" charset="0"/>
              </a:rPr>
              <a:t>Having “no-device zones” like dining tables and bedrooms.</a:t>
            </a:r>
          </a:p>
          <a:p>
            <a:pPr algn="just"/>
            <a:r>
              <a:rPr lang="en-IN" sz="1200" dirty="0">
                <a:latin typeface="Times New Roman" panose="02020603050405020304" pitchFamily="18" charset="0"/>
                <a:cs typeface="Times New Roman" panose="02020603050405020304" pitchFamily="18" charset="0"/>
              </a:rPr>
              <a:t> </a:t>
            </a:r>
          </a:p>
          <a:p>
            <a:pPr algn="just"/>
            <a:r>
              <a:rPr lang="en-IN" sz="1200" dirty="0">
                <a:latin typeface="Times New Roman" panose="02020603050405020304" pitchFamily="18" charset="0"/>
                <a:cs typeface="Times New Roman" panose="02020603050405020304" pitchFamily="18" charset="0"/>
              </a:rPr>
              <a:t>Practicing hobbies like painting, gardening, or sports.</a:t>
            </a:r>
          </a:p>
          <a:p>
            <a:pPr algn="just"/>
            <a:r>
              <a:rPr lang="en-IN" sz="1200" dirty="0">
                <a:latin typeface="Times New Roman" panose="02020603050405020304" pitchFamily="18" charset="0"/>
                <a:cs typeface="Times New Roman" panose="02020603050405020304" pitchFamily="18" charset="0"/>
              </a:rPr>
              <a:t> </a:t>
            </a:r>
          </a:p>
          <a:p>
            <a:pPr algn="just"/>
            <a:r>
              <a:rPr lang="en-IN" sz="1200" dirty="0">
                <a:latin typeface="Times New Roman" panose="02020603050405020304" pitchFamily="18" charset="0"/>
                <a:cs typeface="Times New Roman" panose="02020603050405020304" pitchFamily="18" charset="0"/>
              </a:rPr>
              <a:t>Spending quality time with family without gadgets.</a:t>
            </a:r>
          </a:p>
          <a:p>
            <a:pPr algn="just"/>
            <a:r>
              <a:rPr lang="en-IN" sz="1200" dirty="0">
                <a:latin typeface="Times New Roman" panose="02020603050405020304" pitchFamily="18" charset="0"/>
                <a:cs typeface="Times New Roman" panose="02020603050405020304" pitchFamily="18" charset="0"/>
              </a:rPr>
              <a:t> </a:t>
            </a:r>
          </a:p>
          <a:p>
            <a:pPr algn="just"/>
            <a:r>
              <a:rPr lang="en-IN" sz="1200" dirty="0">
                <a:latin typeface="Times New Roman" panose="02020603050405020304" pitchFamily="18" charset="0"/>
                <a:cs typeface="Times New Roman" panose="02020603050405020304" pitchFamily="18" charset="0"/>
              </a:rPr>
              <a:t> </a:t>
            </a:r>
          </a:p>
          <a:p>
            <a:pPr algn="just"/>
            <a:r>
              <a:rPr lang="en-IN" sz="1200" dirty="0">
                <a:latin typeface="Times New Roman" panose="02020603050405020304" pitchFamily="18" charset="0"/>
                <a:cs typeface="Times New Roman" panose="02020603050405020304" pitchFamily="18" charset="0"/>
              </a:rPr>
              <a:t>“Almost everything will work again if you unplug it for a few minutes… including you.” – Anne Lamott.</a:t>
            </a:r>
          </a:p>
          <a:p>
            <a:pPr algn="just"/>
            <a:r>
              <a:rPr lang="en-IN" sz="1200" dirty="0">
                <a:latin typeface="Times New Roman" panose="02020603050405020304" pitchFamily="18" charset="0"/>
                <a:cs typeface="Times New Roman" panose="02020603050405020304" pitchFamily="18" charset="0"/>
              </a:rPr>
              <a:t> </a:t>
            </a:r>
          </a:p>
          <a:p>
            <a:pPr algn="just"/>
            <a:r>
              <a:rPr lang="en-IN" sz="1200" dirty="0">
                <a:latin typeface="Times New Roman" panose="02020603050405020304" pitchFamily="18" charset="0"/>
                <a:cs typeface="Times New Roman" panose="02020603050405020304" pitchFamily="18" charset="0"/>
              </a:rPr>
              <a:t>By embracing digital detox, students can enjoy better concentration, creativity, and emotional well-being. Let us use technology wisely— not as a master but as a servant.</a:t>
            </a:r>
          </a:p>
          <a:p>
            <a:pPr algn="just"/>
            <a:r>
              <a:rPr lang="en-IN" sz="1200" dirty="0">
                <a:latin typeface="Times New Roman" panose="02020603050405020304" pitchFamily="18" charset="0"/>
                <a:cs typeface="Times New Roman" panose="02020603050405020304" pitchFamily="18" charset="0"/>
              </a:rPr>
              <a:t> </a:t>
            </a:r>
          </a:p>
          <a:p>
            <a:pPr algn="just"/>
            <a:r>
              <a:rPr lang="en-IN" sz="1200" dirty="0">
                <a:latin typeface="Times New Roman" panose="02020603050405020304" pitchFamily="18" charset="0"/>
                <a:cs typeface="Times New Roman" panose="02020603050405020304" pitchFamily="18" charset="0"/>
              </a:rPr>
              <a:t>Illustrations Suggested:</a:t>
            </a:r>
          </a:p>
          <a:p>
            <a:pPr algn="just"/>
            <a:r>
              <a:rPr lang="en-IN" sz="1200" dirty="0">
                <a:latin typeface="Times New Roman" panose="02020603050405020304" pitchFamily="18" charset="0"/>
                <a:cs typeface="Times New Roman" panose="02020603050405020304" pitchFamily="18" charset="0"/>
              </a:rPr>
              <a:t>A child reading under a tree.</a:t>
            </a:r>
          </a:p>
          <a:p>
            <a:pPr algn="just"/>
            <a:r>
              <a:rPr lang="en-IN" sz="1200" dirty="0">
                <a:latin typeface="Times New Roman" panose="02020603050405020304" pitchFamily="18" charset="0"/>
                <a:cs typeface="Times New Roman" panose="02020603050405020304" pitchFamily="18" charset="0"/>
              </a:rPr>
              <a:t> Kids playing outdoor games.</a:t>
            </a:r>
          </a:p>
          <a:p>
            <a:pPr algn="just"/>
            <a:r>
              <a:rPr lang="en-IN" sz="1200" dirty="0">
                <a:latin typeface="Times New Roman" panose="02020603050405020304" pitchFamily="18" charset="0"/>
                <a:cs typeface="Times New Roman" panose="02020603050405020304" pitchFamily="18" charset="0"/>
              </a:rPr>
              <a:t>A “no phone” sign at the dining table.</a:t>
            </a:r>
          </a:p>
          <a:p>
            <a:pPr algn="just"/>
            <a:r>
              <a:rPr lang="en-IN" sz="1200" dirty="0">
                <a:latin typeface="Times New Roman" panose="02020603050405020304" pitchFamily="18" charset="0"/>
                <a:cs typeface="Times New Roman" panose="02020603050405020304" pitchFamily="18" charset="0"/>
              </a:rPr>
              <a:t> </a:t>
            </a:r>
          </a:p>
          <a:p>
            <a:pPr algn="just"/>
            <a:r>
              <a:rPr lang="en-IN" sz="1200" b="1" i="1" dirty="0">
                <a:solidFill>
                  <a:schemeClr val="tx2"/>
                </a:solidFill>
                <a:latin typeface="Times New Roman" panose="02020603050405020304" pitchFamily="18" charset="0"/>
                <a:cs typeface="Times New Roman" panose="02020603050405020304" pitchFamily="18" charset="0"/>
              </a:rPr>
              <a:t>Dr. Neeraj Mohan Puri</a:t>
            </a:r>
          </a:p>
          <a:p>
            <a:pPr algn="just"/>
            <a:r>
              <a:rPr lang="en-IN" sz="1200" b="1" i="1" dirty="0">
                <a:solidFill>
                  <a:schemeClr val="tx2"/>
                </a:solidFill>
                <a:latin typeface="Times New Roman" panose="02020603050405020304" pitchFamily="18" charset="0"/>
                <a:cs typeface="Times New Roman" panose="02020603050405020304" pitchFamily="18" charset="0"/>
              </a:rPr>
              <a:t>Principal</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20651" y="329485"/>
            <a:ext cx="7435849" cy="400110"/>
          </a:xfrm>
          <a:prstGeom prst="rect">
            <a:avLst/>
          </a:prstGeom>
          <a:noFill/>
        </p:spPr>
        <p:txBody>
          <a:bodyPr wrap="square">
            <a:spAutoFit/>
          </a:bodyPr>
          <a:lstStyle/>
          <a:p>
            <a:r>
              <a:rPr lang="en-US" sz="2000" b="1" dirty="0">
                <a:solidFill>
                  <a:schemeClr val="tx2"/>
                </a:solidFill>
              </a:rPr>
              <a:t>Examination Stress: How Teachers Can Support Students Emotionally</a:t>
            </a:r>
            <a:endParaRPr lang="en-IN" sz="2000" b="1" dirty="0">
              <a:solidFill>
                <a:schemeClr val="tx2"/>
              </a:solidFill>
              <a:latin typeface="Times New Roman" panose="02020603050405020304" pitchFamily="18" charset="0"/>
              <a:cs typeface="Times New Roman" panose="02020603050405020304" pitchFamily="18" charset="0"/>
            </a:endParaRPr>
          </a:p>
        </p:txBody>
      </p:sp>
      <p:sp>
        <p:nvSpPr>
          <p:cNvPr id="2" name="AutoShape 4"/>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a:t>
            </a:r>
            <a:r>
              <a:rPr lang="en-US" sz="1200" dirty="0">
                <a:solidFill>
                  <a:srgbClr val="FFFFFF"/>
                </a:solidFill>
                <a:latin typeface="Segoe UI" panose="020B0502040204020203"/>
              </a:rPr>
              <a:t> </a:t>
            </a:r>
            <a:r>
              <a:rPr sz="1200" dirty="0">
                <a:solidFill>
                  <a:srgbClr val="FFFFFF"/>
                </a:solidFill>
                <a:latin typeface="Segoe UI" panose="020B0502040204020203"/>
              </a:rPr>
              <a:t>Sandeepni Chronicle | </a:t>
            </a:r>
            <a:r>
              <a:rPr lang="en-US" sz="1200" dirty="0">
                <a:solidFill>
                  <a:srgbClr val="FFFFFF"/>
                </a:solidFill>
                <a:latin typeface="Segoe UI" panose="020B0502040204020203"/>
              </a:rPr>
              <a:t>April</a:t>
            </a:r>
            <a:r>
              <a:rPr sz="1200" dirty="0">
                <a:solidFill>
                  <a:srgbClr val="FFFFFF"/>
                </a:solidFill>
                <a:latin typeface="Segoe UI" panose="020B0502040204020203"/>
              </a:rPr>
              <a:t> 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4" name="TextBox 3"/>
          <p:cNvSpPr txBox="1"/>
          <p:nvPr/>
        </p:nvSpPr>
        <p:spPr>
          <a:xfrm>
            <a:off x="330199" y="3213636"/>
            <a:ext cx="6819902" cy="6740307"/>
          </a:xfrm>
          <a:prstGeom prst="rect">
            <a:avLst/>
          </a:prstGeom>
          <a:noFill/>
        </p:spPr>
        <p:txBody>
          <a:bodyPr wrap="square">
            <a:spAutoFit/>
          </a:bodyPr>
          <a:lstStyle/>
          <a:p>
            <a:pPr algn="just"/>
            <a:r>
              <a:rPr lang="en-IN" sz="1600" dirty="0">
                <a:latin typeface="Times New Roman" panose="02020603050405020304" pitchFamily="18" charset="0"/>
                <a:cs typeface="Times New Roman" panose="02020603050405020304" pitchFamily="18" charset="0"/>
              </a:rPr>
              <a:t>Examinations are an integral part of academic life, but for many students they become a major source of stress and anxiety. While preparation is important, emotional well-being during this phase is equally crucial. Teachers, being closest to students in their academic journey, play a significant role in helping them cope with examination stress.</a:t>
            </a:r>
          </a:p>
          <a:p>
            <a:pPr algn="just"/>
            <a:endParaRPr lang="en-IN" sz="1600" dirty="0">
              <a:latin typeface="Times New Roman" panose="02020603050405020304" pitchFamily="18" charset="0"/>
              <a:cs typeface="Times New Roman" panose="02020603050405020304" pitchFamily="18" charset="0"/>
            </a:endParaRPr>
          </a:p>
          <a:p>
            <a:pPr algn="just"/>
            <a:r>
              <a:rPr lang="en-IN" sz="1600" dirty="0">
                <a:latin typeface="Times New Roman" panose="02020603050405020304" pitchFamily="18" charset="0"/>
                <a:cs typeface="Times New Roman" panose="02020603050405020304" pitchFamily="18" charset="0"/>
              </a:rPr>
              <a:t>Firstly, teachers can create a positive and encouraging classroom environment. Simple words of motivation, sharing success stories, or reminding students that one exam does not define their future can greatly reduce fear. Regular revision sessions, doubt-clearing classes, and providing sample questions also help students feel more confident.</a:t>
            </a:r>
          </a:p>
          <a:p>
            <a:pPr algn="just"/>
            <a:endParaRPr lang="en-IN" sz="1600" dirty="0">
              <a:latin typeface="Times New Roman" panose="02020603050405020304" pitchFamily="18" charset="0"/>
              <a:cs typeface="Times New Roman" panose="02020603050405020304" pitchFamily="18" charset="0"/>
            </a:endParaRPr>
          </a:p>
          <a:p>
            <a:pPr algn="just"/>
            <a:r>
              <a:rPr lang="en-IN" sz="1600" dirty="0">
                <a:latin typeface="Times New Roman" panose="02020603050405020304" pitchFamily="18" charset="0"/>
                <a:cs typeface="Times New Roman" panose="02020603050405020304" pitchFamily="18" charset="0"/>
              </a:rPr>
              <a:t>Secondly, emotional support is essential. Teachers can recognize signs of stress—such as restlessness, lack of focus, or withdrawal—and guide students with relaxation techniques like deep breathing or short breaks during study hours. Encouraging balanced routines with proper sleep and healthy food can also make a difference.</a:t>
            </a:r>
          </a:p>
          <a:p>
            <a:pPr algn="just"/>
            <a:endParaRPr lang="en-IN" sz="1600" dirty="0">
              <a:latin typeface="Times New Roman" panose="02020603050405020304" pitchFamily="18" charset="0"/>
              <a:cs typeface="Times New Roman" panose="02020603050405020304" pitchFamily="18" charset="0"/>
            </a:endParaRPr>
          </a:p>
          <a:p>
            <a:pPr algn="just"/>
            <a:r>
              <a:rPr lang="en-IN" sz="1600" dirty="0">
                <a:latin typeface="Times New Roman" panose="02020603050405020304" pitchFamily="18" charset="0"/>
                <a:cs typeface="Times New Roman" panose="02020603050405020304" pitchFamily="18" charset="0"/>
              </a:rPr>
              <a:t>Moreover, teachers should foster open communication. Allowing students to express their worries without judgment builds trust. Group discussions and peer sharing can further ease anxiety, as students realize they are not alone in their struggles.</a:t>
            </a:r>
          </a:p>
          <a:p>
            <a:pPr algn="just"/>
            <a:endParaRPr lang="en-IN" sz="1600" dirty="0">
              <a:latin typeface="Times New Roman" panose="02020603050405020304" pitchFamily="18" charset="0"/>
              <a:cs typeface="Times New Roman" panose="02020603050405020304" pitchFamily="18" charset="0"/>
            </a:endParaRPr>
          </a:p>
          <a:p>
            <a:pPr algn="just"/>
            <a:r>
              <a:rPr lang="en-IN" sz="1600" dirty="0">
                <a:latin typeface="Times New Roman" panose="02020603050405020304" pitchFamily="18" charset="0"/>
                <a:cs typeface="Times New Roman" panose="02020603050405020304" pitchFamily="18" charset="0"/>
              </a:rPr>
              <a:t>Ultimately, the role of a teacher goes beyond academics. By being compassionate mentors and empathetic listeners, teachers can help students view examinations not as a source of fear but as an opportunity to showcase their learning. A calm mind, after all, performs far better than a stressed one.</a:t>
            </a:r>
          </a:p>
        </p:txBody>
      </p:sp>
      <p:sp>
        <p:nvSpPr>
          <p:cNvPr id="6" name="TextBox 5"/>
          <p:cNvSpPr txBox="1"/>
          <p:nvPr/>
        </p:nvSpPr>
        <p:spPr>
          <a:xfrm>
            <a:off x="2597149" y="834908"/>
            <a:ext cx="2362200" cy="357534"/>
          </a:xfrm>
          <a:prstGeom prst="rect">
            <a:avLst/>
          </a:prstGeom>
          <a:noFill/>
        </p:spPr>
        <p:txBody>
          <a:bodyPr wrap="square">
            <a:spAutoFit/>
          </a:bodyPr>
          <a:lstStyle/>
          <a:p>
            <a:pPr>
              <a:lnSpc>
                <a:spcPct val="115000"/>
              </a:lnSpc>
              <a:spcAft>
                <a:spcPts val="800"/>
              </a:spcAft>
            </a:pPr>
            <a:r>
              <a:rPr lang="en-IN" sz="1600" b="1" kern="100" dirty="0">
                <a:solidFill>
                  <a:schemeClr val="tx2"/>
                </a:solidFill>
                <a:effectLst/>
                <a:latin typeface="Times New Roman" panose="02020603050405020304" pitchFamily="18" charset="0"/>
                <a:ea typeface="Times New Roman" panose="02020603050405020304" pitchFamily="18" charset="0"/>
                <a:cs typeface="Mangal" panose="02040503050203030202" pitchFamily="18" charset="0"/>
              </a:rPr>
              <a:t>From the Editor’s Desk</a:t>
            </a:r>
            <a:endParaRPr lang="en-IN" sz="1600" kern="100" dirty="0">
              <a:solidFill>
                <a:schemeClr val="tx2"/>
              </a:solidFill>
              <a:effectLst/>
              <a:latin typeface="Calibri" panose="020F0502020204030204" pitchFamily="34" charset="0"/>
              <a:ea typeface="Times New Roman" panose="02020603050405020304" pitchFamily="18" charset="0"/>
              <a:cs typeface="Mangal" panose="02040503050203030202"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2450" y="1349634"/>
            <a:ext cx="1295400" cy="1727200"/>
          </a:xfrm>
          <a:prstGeom prst="rect">
            <a:avLst/>
          </a:prstGeom>
          <a:ln w="38100" cap="sq">
            <a:solidFill>
              <a:schemeClr val="tx2"/>
            </a:solidFill>
            <a:prstDash val="solid"/>
            <a:miter lim="800000"/>
            <a:headEnd/>
            <a:tailEnd/>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1967B-461B-EA8C-8CF9-F89A7AD870F2}"/>
              </a:ext>
            </a:extLst>
          </p:cNvPr>
          <p:cNvPicPr>
            <a:picLocks noChangeAspect="1"/>
          </p:cNvPicPr>
          <p:nvPr/>
        </p:nvPicPr>
        <p:blipFill>
          <a:blip r:embed="rId2"/>
          <a:srcRect b="12233"/>
          <a:stretch>
            <a:fillRect/>
          </a:stretch>
        </p:blipFill>
        <p:spPr>
          <a:xfrm>
            <a:off x="27517" y="-1"/>
            <a:ext cx="7528983" cy="10693401"/>
          </a:xfrm>
          <a:prstGeom prst="rect">
            <a:avLst/>
          </a:prstGeom>
        </p:spPr>
      </p:pic>
      <p:pic>
        <p:nvPicPr>
          <p:cNvPr id="4" name="Picture 3">
            <a:extLst>
              <a:ext uri="{FF2B5EF4-FFF2-40B4-BE49-F238E27FC236}">
                <a16:creationId xmlns:a16="http://schemas.microsoft.com/office/drawing/2014/main" id="{E311E603-FBB6-866D-AFE2-C1DF845599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450" y="3822700"/>
            <a:ext cx="5943600" cy="3124200"/>
          </a:xfrm>
          <a:prstGeom prst="rect">
            <a:avLst/>
          </a:prstGeom>
        </p:spPr>
      </p:pic>
      <p:pic>
        <p:nvPicPr>
          <p:cNvPr id="7" name="Picture 6">
            <a:extLst>
              <a:ext uri="{FF2B5EF4-FFF2-40B4-BE49-F238E27FC236}">
                <a16:creationId xmlns:a16="http://schemas.microsoft.com/office/drawing/2014/main" id="{3B170C9B-231F-DAC1-37E0-BE1940C6EBE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06449" y="7099300"/>
            <a:ext cx="2971801" cy="2995329"/>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931C1522-82E3-6133-63A4-31012027AF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7991" y="7099300"/>
            <a:ext cx="2922059" cy="2995328"/>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47601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April </a:t>
            </a:r>
            <a:r>
              <a:rPr sz="1200" dirty="0">
                <a:solidFill>
                  <a:srgbClr val="FFFFFF"/>
                </a:solidFill>
                <a:latin typeface="Segoe UI" panose="020B0502040204020203"/>
              </a:rPr>
              <a:t>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3" name="TextBox 2"/>
          <p:cNvSpPr txBox="1"/>
          <p:nvPr/>
        </p:nvSpPr>
        <p:spPr>
          <a:xfrm>
            <a:off x="298450" y="326624"/>
            <a:ext cx="7315200" cy="369332"/>
          </a:xfrm>
          <a:prstGeom prst="rect">
            <a:avLst/>
          </a:prstGeom>
          <a:noFill/>
        </p:spPr>
        <p:txBody>
          <a:bodyPr wrap="square" rtlCol="0">
            <a:spAutoFit/>
          </a:bodyPr>
          <a:lstStyle/>
          <a:p>
            <a:r>
              <a:rPr lang="en-IN" b="1" dirty="0">
                <a:solidFill>
                  <a:schemeClr val="tx2"/>
                </a:solidFill>
                <a:latin typeface="Times New Roman" panose="02020603050405020304" pitchFamily="18" charset="0"/>
                <a:cs typeface="Times New Roman" panose="02020603050405020304" pitchFamily="18" charset="0"/>
              </a:rPr>
              <a:t>Learning Compassion through Sewa: Visit to </a:t>
            </a:r>
            <a:r>
              <a:rPr lang="en-IN" b="1" dirty="0" err="1">
                <a:solidFill>
                  <a:schemeClr val="tx2"/>
                </a:solidFill>
                <a:latin typeface="Times New Roman" panose="02020603050405020304" pitchFamily="18" charset="0"/>
                <a:cs typeface="Times New Roman" panose="02020603050405020304" pitchFamily="18" charset="0"/>
              </a:rPr>
              <a:t>Akalgarh</a:t>
            </a:r>
            <a:r>
              <a:rPr lang="en-IN" b="1" dirty="0">
                <a:solidFill>
                  <a:schemeClr val="tx2"/>
                </a:solidFill>
                <a:latin typeface="Times New Roman" panose="02020603050405020304" pitchFamily="18" charset="0"/>
                <a:cs typeface="Times New Roman" panose="02020603050405020304" pitchFamily="18" charset="0"/>
              </a:rPr>
              <a:t> Gurudwara</a:t>
            </a:r>
          </a:p>
        </p:txBody>
      </p:sp>
      <p:sp>
        <p:nvSpPr>
          <p:cNvPr id="5" name="TextBox 4"/>
          <p:cNvSpPr txBox="1"/>
          <p:nvPr/>
        </p:nvSpPr>
        <p:spPr>
          <a:xfrm>
            <a:off x="273050" y="3330793"/>
            <a:ext cx="6934200" cy="6740307"/>
          </a:xfrm>
          <a:prstGeom prst="rect">
            <a:avLst/>
          </a:prstGeom>
          <a:noFill/>
        </p:spPr>
        <p:txBody>
          <a:bodyPr wrap="square">
            <a:spAutoFit/>
          </a:bodyPr>
          <a:lstStyle/>
          <a:p>
            <a:pPr algn="just"/>
            <a:r>
              <a:rPr lang="en-IN" sz="1600" dirty="0">
                <a:latin typeface="Times New Roman" panose="02020603050405020304" pitchFamily="18" charset="0"/>
                <a:cs typeface="Times New Roman" panose="02020603050405020304" pitchFamily="18" charset="0"/>
              </a:rPr>
              <a:t>On </a:t>
            </a:r>
            <a:r>
              <a:rPr lang="en-IN" sz="1600" b="1" dirty="0">
                <a:latin typeface="Times New Roman" panose="02020603050405020304" pitchFamily="18" charset="0"/>
                <a:cs typeface="Times New Roman" panose="02020603050405020304" pitchFamily="18" charset="0"/>
              </a:rPr>
              <a:t>21st August 2025 (Thursday)</a:t>
            </a:r>
            <a:r>
              <a:rPr lang="en-IN" sz="1600" dirty="0">
                <a:latin typeface="Times New Roman" panose="02020603050405020304" pitchFamily="18" charset="0"/>
                <a:cs typeface="Times New Roman" panose="02020603050405020304" pitchFamily="18" charset="0"/>
              </a:rPr>
              <a:t>, the students of </a:t>
            </a:r>
            <a:r>
              <a:rPr lang="en-IN" sz="1600" b="1" dirty="0">
                <a:latin typeface="Times New Roman" panose="02020603050405020304" pitchFamily="18" charset="0"/>
                <a:cs typeface="Times New Roman" panose="02020603050405020304" pitchFamily="18" charset="0"/>
              </a:rPr>
              <a:t>Class 7th Peace</a:t>
            </a:r>
            <a:r>
              <a:rPr lang="en-IN" sz="1600" dirty="0">
                <a:latin typeface="Times New Roman" panose="02020603050405020304" pitchFamily="18" charset="0"/>
                <a:cs typeface="Times New Roman" panose="02020603050405020304" pitchFamily="18" charset="0"/>
              </a:rPr>
              <a:t> visited </a:t>
            </a:r>
            <a:r>
              <a:rPr lang="en-IN" sz="1600" b="1" dirty="0" err="1">
                <a:latin typeface="Times New Roman" panose="02020603050405020304" pitchFamily="18" charset="0"/>
                <a:cs typeface="Times New Roman" panose="02020603050405020304" pitchFamily="18" charset="0"/>
              </a:rPr>
              <a:t>Akalgarh</a:t>
            </a:r>
            <a:r>
              <a:rPr lang="en-IN" sz="1600" b="1" dirty="0">
                <a:latin typeface="Times New Roman" panose="02020603050405020304" pitchFamily="18" charset="0"/>
                <a:cs typeface="Times New Roman" panose="02020603050405020304" pitchFamily="18" charset="0"/>
              </a:rPr>
              <a:t> Gurudwara, Dheera, Pathankot</a:t>
            </a:r>
            <a:r>
              <a:rPr lang="en-IN" sz="1600" dirty="0">
                <a:latin typeface="Times New Roman" panose="02020603050405020304" pitchFamily="18" charset="0"/>
                <a:cs typeface="Times New Roman" panose="02020603050405020304" pitchFamily="18" charset="0"/>
              </a:rPr>
              <a:t>, as part of the school’s initiative to </a:t>
            </a:r>
            <a:r>
              <a:rPr lang="en-IN" sz="1600" dirty="0" err="1">
                <a:latin typeface="Times New Roman" panose="02020603050405020304" pitchFamily="18" charset="0"/>
                <a:cs typeface="Times New Roman" panose="02020603050405020304" pitchFamily="18" charset="0"/>
              </a:rPr>
              <a:t>instill</a:t>
            </a:r>
            <a:r>
              <a:rPr lang="en-IN" sz="1600" dirty="0">
                <a:latin typeface="Times New Roman" panose="02020603050405020304" pitchFamily="18" charset="0"/>
                <a:cs typeface="Times New Roman" panose="02020603050405020304" pitchFamily="18" charset="0"/>
              </a:rPr>
              <a:t> values of compassion, discipline, and respect among young learners.</a:t>
            </a:r>
          </a:p>
          <a:p>
            <a:pPr algn="just"/>
            <a:endParaRPr lang="en-IN" sz="1600" dirty="0">
              <a:latin typeface="Times New Roman" panose="02020603050405020304" pitchFamily="18" charset="0"/>
              <a:cs typeface="Times New Roman" panose="02020603050405020304" pitchFamily="18" charset="0"/>
            </a:endParaRPr>
          </a:p>
          <a:p>
            <a:pPr algn="just"/>
            <a:r>
              <a:rPr lang="en-IN" sz="1600" dirty="0">
                <a:latin typeface="Times New Roman" panose="02020603050405020304" pitchFamily="18" charset="0"/>
                <a:cs typeface="Times New Roman" panose="02020603050405020304" pitchFamily="18" charset="0"/>
              </a:rPr>
              <a:t>The visit began with students and teachers arriving at the Gurudwara in the morning, where they were warmly welcomed by the </a:t>
            </a:r>
            <a:r>
              <a:rPr lang="en-IN" sz="1600" dirty="0" err="1">
                <a:latin typeface="Times New Roman" panose="02020603050405020304" pitchFamily="18" charset="0"/>
                <a:cs typeface="Times New Roman" panose="02020603050405020304" pitchFamily="18" charset="0"/>
              </a:rPr>
              <a:t>sevadars</a:t>
            </a:r>
            <a:r>
              <a:rPr lang="en-IN" sz="1600" dirty="0">
                <a:latin typeface="Times New Roman" panose="02020603050405020304" pitchFamily="18" charset="0"/>
                <a:cs typeface="Times New Roman" panose="02020603050405020304" pitchFamily="18" charset="0"/>
              </a:rPr>
              <a:t>. The serene environment of the holy place created a sense of peace and humility. Students participated in prayers and listened to hymns, which encouraged mindfulness and gratitude.</a:t>
            </a:r>
          </a:p>
          <a:p>
            <a:pPr algn="just"/>
            <a:endParaRPr lang="en-IN" sz="1600" dirty="0">
              <a:latin typeface="Times New Roman" panose="02020603050405020304" pitchFamily="18" charset="0"/>
              <a:cs typeface="Times New Roman" panose="02020603050405020304" pitchFamily="18" charset="0"/>
            </a:endParaRPr>
          </a:p>
          <a:p>
            <a:pPr algn="just"/>
            <a:r>
              <a:rPr lang="en-IN" sz="1600" dirty="0">
                <a:latin typeface="Times New Roman" panose="02020603050405020304" pitchFamily="18" charset="0"/>
                <a:cs typeface="Times New Roman" panose="02020603050405020304" pitchFamily="18" charset="0"/>
              </a:rPr>
              <a:t>An important aspect of the visit was </a:t>
            </a:r>
            <a:r>
              <a:rPr lang="en-IN" sz="1600" b="1" dirty="0" err="1">
                <a:latin typeface="Times New Roman" panose="02020603050405020304" pitchFamily="18" charset="0"/>
                <a:cs typeface="Times New Roman" panose="02020603050405020304" pitchFamily="18" charset="0"/>
              </a:rPr>
              <a:t>sewa</a:t>
            </a:r>
            <a:r>
              <a:rPr lang="en-IN" sz="1600" b="1" dirty="0">
                <a:latin typeface="Times New Roman" panose="02020603050405020304" pitchFamily="18" charset="0"/>
                <a:cs typeface="Times New Roman" panose="02020603050405020304" pitchFamily="18" charset="0"/>
              </a:rPr>
              <a:t> (selfless service)</a:t>
            </a:r>
            <a:r>
              <a:rPr lang="en-IN" sz="1600" dirty="0">
                <a:latin typeface="Times New Roman" panose="02020603050405020304" pitchFamily="18" charset="0"/>
                <a:cs typeface="Times New Roman" panose="02020603050405020304" pitchFamily="18" charset="0"/>
              </a:rPr>
              <a:t>. Students helped in small tasks such as arranging footwear, serving water, and assisting in the langar hall. Through this, they learned the value of equality, as everyone in the Gurudwara shares food together irrespective of caste, creed, or status.</a:t>
            </a:r>
          </a:p>
          <a:p>
            <a:pPr algn="just"/>
            <a:endParaRPr lang="en-IN" sz="1600" dirty="0">
              <a:latin typeface="Times New Roman" panose="02020603050405020304" pitchFamily="18" charset="0"/>
              <a:cs typeface="Times New Roman" panose="02020603050405020304" pitchFamily="18" charset="0"/>
            </a:endParaRPr>
          </a:p>
          <a:p>
            <a:pPr algn="just"/>
            <a:r>
              <a:rPr lang="en-IN" sz="1600" dirty="0">
                <a:latin typeface="Times New Roman" panose="02020603050405020304" pitchFamily="18" charset="0"/>
                <a:cs typeface="Times New Roman" panose="02020603050405020304" pitchFamily="18" charset="0"/>
              </a:rPr>
              <a:t>To support the langar, parents and students contributed </a:t>
            </a:r>
            <a:r>
              <a:rPr lang="en-IN" sz="1600" b="1" dirty="0">
                <a:latin typeface="Times New Roman" panose="02020603050405020304" pitchFamily="18" charset="0"/>
                <a:cs typeface="Times New Roman" panose="02020603050405020304" pitchFamily="18" charset="0"/>
              </a:rPr>
              <a:t>dry ration items</a:t>
            </a:r>
            <a:r>
              <a:rPr lang="en-IN" sz="1600" dirty="0">
                <a:latin typeface="Times New Roman" panose="02020603050405020304" pitchFamily="18" charset="0"/>
                <a:cs typeface="Times New Roman" panose="02020603050405020304" pitchFamily="18" charset="0"/>
              </a:rPr>
              <a:t> like </a:t>
            </a:r>
            <a:r>
              <a:rPr lang="en-IN" sz="1600" dirty="0" err="1">
                <a:latin typeface="Times New Roman" panose="02020603050405020304" pitchFamily="18" charset="0"/>
                <a:cs typeface="Times New Roman" panose="02020603050405020304" pitchFamily="18" charset="0"/>
              </a:rPr>
              <a:t>dalia</a:t>
            </a:r>
            <a:r>
              <a:rPr lang="en-IN" sz="1600" dirty="0">
                <a:latin typeface="Times New Roman" panose="02020603050405020304" pitchFamily="18" charset="0"/>
                <a:cs typeface="Times New Roman" panose="02020603050405020304" pitchFamily="18" charset="0"/>
              </a:rPr>
              <a:t>, biscuits, rice, pulses, and milk powder. This generous contribution highlighted the spirit of giving and caring for the community. Teachers guided the students in understanding how such offerings strengthen social bonds and promote empathy.</a:t>
            </a:r>
          </a:p>
          <a:p>
            <a:pPr algn="just"/>
            <a:endParaRPr lang="en-IN" sz="1600" dirty="0">
              <a:latin typeface="Times New Roman" panose="02020603050405020304" pitchFamily="18" charset="0"/>
              <a:cs typeface="Times New Roman" panose="02020603050405020304" pitchFamily="18" charset="0"/>
            </a:endParaRPr>
          </a:p>
          <a:p>
            <a:pPr algn="just"/>
            <a:r>
              <a:rPr lang="en-IN" sz="1600" dirty="0">
                <a:latin typeface="Times New Roman" panose="02020603050405020304" pitchFamily="18" charset="0"/>
                <a:cs typeface="Times New Roman" panose="02020603050405020304" pitchFamily="18" charset="0"/>
              </a:rPr>
              <a:t>The visit concluded with a short reflection session where students shared their experiences and learnings. They expressed that the visit taught them patience, humility, and respect for all religions.</a:t>
            </a:r>
          </a:p>
          <a:p>
            <a:pPr algn="just"/>
            <a:endParaRPr lang="en-IN" sz="1600" dirty="0">
              <a:latin typeface="Times New Roman" panose="02020603050405020304" pitchFamily="18" charset="0"/>
              <a:cs typeface="Times New Roman" panose="02020603050405020304" pitchFamily="18" charset="0"/>
            </a:endParaRPr>
          </a:p>
          <a:p>
            <a:pPr algn="just"/>
            <a:r>
              <a:rPr lang="en-IN" sz="1600" dirty="0">
                <a:latin typeface="Times New Roman" panose="02020603050405020304" pitchFamily="18" charset="0"/>
                <a:cs typeface="Times New Roman" panose="02020603050405020304" pitchFamily="18" charset="0"/>
              </a:rPr>
              <a:t>Overall, the trip was a meaningful experience, leaving students inspired to practice kindness and compassion in their daily lives.</a:t>
            </a:r>
          </a:p>
        </p:txBody>
      </p:sp>
      <p:sp>
        <p:nvSpPr>
          <p:cNvPr id="6" name="TextBox 5"/>
          <p:cNvSpPr txBox="1"/>
          <p:nvPr/>
        </p:nvSpPr>
        <p:spPr>
          <a:xfrm>
            <a:off x="2559050" y="873202"/>
            <a:ext cx="3048000" cy="307777"/>
          </a:xfrm>
          <a:prstGeom prst="rect">
            <a:avLst/>
          </a:prstGeom>
          <a:noFill/>
        </p:spPr>
        <p:txBody>
          <a:bodyPr wrap="square" rtlCol="0">
            <a:spAutoFit/>
          </a:bodyPr>
          <a:lstStyle/>
          <a:p>
            <a:r>
              <a:rPr lang="en-IN" sz="1400" b="1" dirty="0">
                <a:solidFill>
                  <a:schemeClr val="tx2"/>
                </a:solidFill>
                <a:latin typeface="Times New Roman" panose="02020603050405020304" pitchFamily="18" charset="0"/>
                <a:cs typeface="Times New Roman" panose="02020603050405020304" pitchFamily="18" charset="0"/>
              </a:rPr>
              <a:t>Article By:- Ms. Balwinder</a:t>
            </a:r>
          </a:p>
        </p:txBody>
      </p:sp>
      <p:pic>
        <p:nvPicPr>
          <p:cNvPr id="7" name="Picture 6">
            <a:extLst>
              <a:ext uri="{FF2B5EF4-FFF2-40B4-BE49-F238E27FC236}">
                <a16:creationId xmlns:a16="http://schemas.microsoft.com/office/drawing/2014/main" id="{8FCB9CBB-3750-B1ED-2332-364E4A4B08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850" y="1401151"/>
            <a:ext cx="2298700" cy="1724025"/>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84E2AA53-2BFB-CC30-C2F9-EC119D8A77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28899" y="1401150"/>
            <a:ext cx="2298700" cy="1724025"/>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85743FF4-7893-46C7-E565-9B77AF633C5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067300" y="1401149"/>
            <a:ext cx="2298700" cy="1724025"/>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April </a:t>
            </a:r>
            <a:r>
              <a:rPr sz="1200" dirty="0">
                <a:solidFill>
                  <a:srgbClr val="FFFFFF"/>
                </a:solidFill>
                <a:latin typeface="Segoe UI" panose="020B0502040204020203"/>
              </a:rPr>
              <a:t>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3" name="TextBox 2"/>
          <p:cNvSpPr txBox="1"/>
          <p:nvPr/>
        </p:nvSpPr>
        <p:spPr>
          <a:xfrm>
            <a:off x="120650" y="299617"/>
            <a:ext cx="7467600" cy="400110"/>
          </a:xfrm>
          <a:prstGeom prst="rect">
            <a:avLst/>
          </a:prstGeom>
          <a:noFill/>
        </p:spPr>
        <p:txBody>
          <a:bodyPr wrap="square" rtlCol="0">
            <a:spAutoFit/>
          </a:bodyPr>
          <a:lstStyle/>
          <a:p>
            <a:pPr algn="ctr"/>
            <a:r>
              <a:rPr lang="en-US" sz="2000" b="1" dirty="0">
                <a:solidFill>
                  <a:schemeClr val="tx2"/>
                </a:solidFill>
                <a:latin typeface="Times New Roman" panose="02020603050405020304" pitchFamily="18" charset="0"/>
                <a:cs typeface="Times New Roman" panose="02020603050405020304" pitchFamily="18" charset="0"/>
              </a:rPr>
              <a:t>Inter-House Quiz on Environment and Forests Awareness</a:t>
            </a:r>
            <a:endParaRPr lang="en-IN" sz="2000" b="1" dirty="0">
              <a:solidFill>
                <a:schemeClr val="tx2"/>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95082" y="3395465"/>
            <a:ext cx="6934200" cy="6247864"/>
          </a:xfrm>
          <a:prstGeom prst="rect">
            <a:avLst/>
          </a:prstGeom>
          <a:noFill/>
        </p:spPr>
        <p:txBody>
          <a:bodyPr wrap="square">
            <a:spAutoFit/>
          </a:bodyPr>
          <a:lstStyle/>
          <a:p>
            <a:pPr algn="just"/>
            <a:r>
              <a:rPr lang="en-US" sz="1600" dirty="0">
                <a:latin typeface="Times New Roman" panose="02020603050405020304" pitchFamily="18" charset="0"/>
                <a:cs typeface="Times New Roman" panose="02020603050405020304" pitchFamily="18" charset="0"/>
              </a:rPr>
              <a:t>Modern Sandeepni School recently organized an engaging Inter-House Quiz Competition on Environment and Forests Awareness Program for Class IX students on 8th August 2025. This special event aims to educate and inspire students to care for nature, protect our forests, and spread awareness about environmental issues.</a:t>
            </a:r>
          </a:p>
          <a:p>
            <a:pPr algn="just"/>
            <a:endParaRPr lang="en-IN"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Through various activities and games, students not only enjoyed themselves but also helped spread important knowledge about protecting our environment and saving forests. We are proud of their efforts to learn and share valuable messages with others.</a:t>
            </a:r>
          </a:p>
          <a:p>
            <a:pPr algn="just"/>
            <a:endParaRPr lang="en-IN"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Students from all four houses will take part in various activities and games that promote learning in a fun and meaningful way. We believe this program will help students understand the importance of the environment and encourage them to take positive action. Students competed house-wise, and the event witnessed an exciting display of teamwork, quick thinking, and awareness. The final results were as follows:</a:t>
            </a:r>
            <a:endParaRPr lang="en-IN" sz="1600" dirty="0">
              <a:latin typeface="Times New Roman" panose="02020603050405020304" pitchFamily="18" charset="0"/>
              <a:cs typeface="Times New Roman" panose="02020603050405020304" pitchFamily="18" charset="0"/>
            </a:endParaRPr>
          </a:p>
          <a:p>
            <a:pPr algn="just"/>
            <a:r>
              <a:rPr lang="en-US" sz="1600" b="1" i="1" dirty="0">
                <a:solidFill>
                  <a:schemeClr val="tx2"/>
                </a:solidFill>
                <a:latin typeface="Times New Roman" panose="02020603050405020304" pitchFamily="18" charset="0"/>
                <a:cs typeface="Times New Roman" panose="02020603050405020304" pitchFamily="18" charset="0"/>
              </a:rPr>
              <a:t>1st Position: </a:t>
            </a:r>
            <a:r>
              <a:rPr lang="en-US" sz="1600" b="1" i="1" dirty="0" err="1">
                <a:solidFill>
                  <a:schemeClr val="tx2"/>
                </a:solidFill>
                <a:latin typeface="Times New Roman" panose="02020603050405020304" pitchFamily="18" charset="0"/>
                <a:cs typeface="Times New Roman" panose="02020603050405020304" pitchFamily="18" charset="0"/>
              </a:rPr>
              <a:t>Varishaspati</a:t>
            </a:r>
            <a:r>
              <a:rPr lang="en-US" sz="1600" b="1" i="1" dirty="0">
                <a:solidFill>
                  <a:schemeClr val="tx2"/>
                </a:solidFill>
                <a:latin typeface="Times New Roman" panose="02020603050405020304" pitchFamily="18" charset="0"/>
                <a:cs typeface="Times New Roman" panose="02020603050405020304" pitchFamily="18" charset="0"/>
              </a:rPr>
              <a:t>  House</a:t>
            </a:r>
            <a:endParaRPr lang="en-IN" sz="1600" b="1" i="1" dirty="0">
              <a:solidFill>
                <a:schemeClr val="tx2"/>
              </a:solidFill>
              <a:latin typeface="Times New Roman" panose="02020603050405020304" pitchFamily="18" charset="0"/>
              <a:cs typeface="Times New Roman" panose="02020603050405020304" pitchFamily="18" charset="0"/>
            </a:endParaRPr>
          </a:p>
          <a:p>
            <a:pPr algn="just"/>
            <a:r>
              <a:rPr lang="en-US" sz="1600" b="1" i="1" dirty="0">
                <a:solidFill>
                  <a:schemeClr val="tx2"/>
                </a:solidFill>
                <a:latin typeface="Times New Roman" panose="02020603050405020304" pitchFamily="18" charset="0"/>
                <a:cs typeface="Times New Roman" panose="02020603050405020304" pitchFamily="18" charset="0"/>
              </a:rPr>
              <a:t>2nd Position: </a:t>
            </a:r>
            <a:r>
              <a:rPr lang="en-US" sz="1600" b="1" i="1" dirty="0" err="1">
                <a:solidFill>
                  <a:schemeClr val="tx2"/>
                </a:solidFill>
                <a:latin typeface="Times New Roman" panose="02020603050405020304" pitchFamily="18" charset="0"/>
                <a:cs typeface="Times New Roman" panose="02020603050405020304" pitchFamily="18" charset="0"/>
              </a:rPr>
              <a:t>Vishwamitter</a:t>
            </a:r>
            <a:r>
              <a:rPr lang="en-US" sz="1600" b="1" i="1" dirty="0">
                <a:solidFill>
                  <a:schemeClr val="tx2"/>
                </a:solidFill>
                <a:latin typeface="Times New Roman" panose="02020603050405020304" pitchFamily="18" charset="0"/>
                <a:cs typeface="Times New Roman" panose="02020603050405020304" pitchFamily="18" charset="0"/>
              </a:rPr>
              <a:t> House</a:t>
            </a:r>
            <a:endParaRPr lang="en-IN" sz="1600" b="1" i="1" dirty="0">
              <a:solidFill>
                <a:schemeClr val="tx2"/>
              </a:solidFill>
              <a:latin typeface="Times New Roman" panose="02020603050405020304" pitchFamily="18" charset="0"/>
              <a:cs typeface="Times New Roman" panose="02020603050405020304" pitchFamily="18" charset="0"/>
            </a:endParaRPr>
          </a:p>
          <a:p>
            <a:pPr algn="just"/>
            <a:r>
              <a:rPr lang="en-US" sz="1600" b="1" i="1" dirty="0">
                <a:solidFill>
                  <a:schemeClr val="tx2"/>
                </a:solidFill>
                <a:latin typeface="Times New Roman" panose="02020603050405020304" pitchFamily="18" charset="0"/>
                <a:cs typeface="Times New Roman" panose="02020603050405020304" pitchFamily="18" charset="0"/>
              </a:rPr>
              <a:t>3rd Position </a:t>
            </a:r>
            <a:r>
              <a:rPr lang="en-US" sz="1600" b="1" i="1" dirty="0" err="1">
                <a:solidFill>
                  <a:schemeClr val="tx2"/>
                </a:solidFill>
                <a:latin typeface="Times New Roman" panose="02020603050405020304" pitchFamily="18" charset="0"/>
                <a:cs typeface="Times New Roman" panose="02020603050405020304" pitchFamily="18" charset="0"/>
              </a:rPr>
              <a:t>Vashishtha</a:t>
            </a:r>
            <a:r>
              <a:rPr lang="en-US" sz="1600" b="1" i="1" dirty="0">
                <a:solidFill>
                  <a:schemeClr val="tx2"/>
                </a:solidFill>
                <a:latin typeface="Times New Roman" panose="02020603050405020304" pitchFamily="18" charset="0"/>
                <a:cs typeface="Times New Roman" panose="02020603050405020304" pitchFamily="18" charset="0"/>
              </a:rPr>
              <a:t> House</a:t>
            </a:r>
            <a:endParaRPr lang="en-IN" sz="1600" b="1" i="1" dirty="0">
              <a:solidFill>
                <a:schemeClr val="tx2"/>
              </a:solidFill>
              <a:latin typeface="Times New Roman" panose="02020603050405020304" pitchFamily="18" charset="0"/>
              <a:cs typeface="Times New Roman" panose="02020603050405020304" pitchFamily="18" charset="0"/>
            </a:endParaRPr>
          </a:p>
          <a:p>
            <a:pPr algn="just"/>
            <a:r>
              <a:rPr lang="en-US" sz="1600" b="1" i="1" dirty="0">
                <a:solidFill>
                  <a:schemeClr val="tx2"/>
                </a:solidFill>
                <a:latin typeface="Times New Roman" panose="02020603050405020304" pitchFamily="18" charset="0"/>
                <a:cs typeface="Times New Roman" panose="02020603050405020304" pitchFamily="18" charset="0"/>
              </a:rPr>
              <a:t>Participation: Drona House</a:t>
            </a:r>
            <a:endParaRPr lang="en-IN" sz="1600" b="1" i="1" dirty="0">
              <a:solidFill>
                <a:schemeClr val="tx2"/>
              </a:solidFill>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 </a:t>
            </a:r>
            <a:endParaRPr lang="en-IN"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We would like to thank our dedicated teachers—</a:t>
            </a:r>
            <a:r>
              <a:rPr lang="en-US" sz="1600" dirty="0" err="1">
                <a:latin typeface="Times New Roman" panose="02020603050405020304" pitchFamily="18" charset="0"/>
                <a:cs typeface="Times New Roman" panose="02020603050405020304" pitchFamily="18" charset="0"/>
              </a:rPr>
              <a:t>Ms</a:t>
            </a:r>
            <a:r>
              <a:rPr lang="en-US" sz="1600" dirty="0">
                <a:latin typeface="Times New Roman" panose="02020603050405020304" pitchFamily="18" charset="0"/>
                <a:cs typeface="Times New Roman" panose="02020603050405020304" pitchFamily="18" charset="0"/>
              </a:rPr>
              <a:t> Bharti for guiding and supporting the students in preparing for this event. Their efforts in organizing and motivating the children are truly appreciated</a:t>
            </a:r>
            <a:endParaRPr lang="en-IN" sz="11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706862" y="893469"/>
            <a:ext cx="2142773" cy="307777"/>
          </a:xfrm>
          <a:prstGeom prst="rect">
            <a:avLst/>
          </a:prstGeom>
          <a:noFill/>
        </p:spPr>
        <p:txBody>
          <a:bodyPr wrap="square" rtlCol="0">
            <a:spAutoFit/>
          </a:bodyPr>
          <a:lstStyle/>
          <a:p>
            <a:r>
              <a:rPr lang="en-IN" sz="1400" b="1" dirty="0">
                <a:solidFill>
                  <a:schemeClr val="tx2"/>
                </a:solidFill>
                <a:latin typeface="Times New Roman" panose="02020603050405020304" pitchFamily="18" charset="0"/>
                <a:cs typeface="Times New Roman" panose="02020603050405020304" pitchFamily="18" charset="0"/>
              </a:rPr>
              <a:t>Article By:- Ms. Bharti </a:t>
            </a:r>
          </a:p>
        </p:txBody>
      </p:sp>
      <p:pic>
        <p:nvPicPr>
          <p:cNvPr id="7" name="Picture 6">
            <a:extLst>
              <a:ext uri="{FF2B5EF4-FFF2-40B4-BE49-F238E27FC236}">
                <a16:creationId xmlns:a16="http://schemas.microsoft.com/office/drawing/2014/main" id="{E215A32A-1F2A-391C-251B-F958B98D0D70}"/>
              </a:ext>
            </a:extLst>
          </p:cNvPr>
          <p:cNvPicPr>
            <a:picLocks noChangeAspect="1"/>
          </p:cNvPicPr>
          <p:nvPr/>
        </p:nvPicPr>
        <p:blipFill>
          <a:blip r:embed="rId2" cstate="print">
            <a:extLst>
              <a:ext uri="{28A0092B-C50C-407E-A947-70E740481C1C}">
                <a14:useLocalDpi xmlns:a14="http://schemas.microsoft.com/office/drawing/2010/main" val="0"/>
              </a:ext>
            </a:extLst>
          </a:blip>
          <a:srcRect b="31163"/>
          <a:stretch>
            <a:fillRect/>
          </a:stretch>
        </p:blipFill>
        <p:spPr>
          <a:xfrm>
            <a:off x="304304" y="1342131"/>
            <a:ext cx="3169146" cy="1796791"/>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6F2A2DB6-F101-F62A-B72A-0F6AFBBD9809}"/>
              </a:ext>
            </a:extLst>
          </p:cNvPr>
          <p:cNvPicPr>
            <a:picLocks noChangeAspect="1"/>
          </p:cNvPicPr>
          <p:nvPr/>
        </p:nvPicPr>
        <p:blipFill>
          <a:blip r:embed="rId3" cstate="print">
            <a:extLst>
              <a:ext uri="{28A0092B-C50C-407E-A947-70E740481C1C}">
                <a14:useLocalDpi xmlns:a14="http://schemas.microsoft.com/office/drawing/2010/main" val="0"/>
              </a:ext>
            </a:extLst>
          </a:blip>
          <a:srcRect t="12202" b="12202"/>
          <a:stretch/>
        </p:blipFill>
        <p:spPr>
          <a:xfrm>
            <a:off x="3762182" y="1349707"/>
            <a:ext cx="3169146" cy="1796791"/>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F8749-77FE-E879-72E9-3A458154F3DD}"/>
            </a:ext>
          </a:extLst>
        </p:cNvPr>
        <p:cNvGrpSpPr/>
        <p:nvPr/>
      </p:nvGrpSpPr>
      <p:grpSpPr>
        <a:xfrm>
          <a:off x="0" y="0"/>
          <a:ext cx="0" cy="0"/>
          <a:chOff x="0" y="0"/>
          <a:chExt cx="0" cy="0"/>
        </a:xfrm>
      </p:grpSpPr>
      <p:sp>
        <p:nvSpPr>
          <p:cNvPr id="2" name="AutoShape 4">
            <a:extLst>
              <a:ext uri="{FF2B5EF4-FFF2-40B4-BE49-F238E27FC236}">
                <a16:creationId xmlns:a16="http://schemas.microsoft.com/office/drawing/2014/main" id="{5E1ECFD6-8B89-7996-9ECB-C4EB9BB07E3D}"/>
              </a:ext>
            </a:extLst>
          </p:cNvPr>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a:extLst>
              <a:ext uri="{FF2B5EF4-FFF2-40B4-BE49-F238E27FC236}">
                <a16:creationId xmlns:a16="http://schemas.microsoft.com/office/drawing/2014/main" id="{9BE317DB-D06A-24D8-CA27-66D51C83DD12}"/>
              </a:ext>
            </a:extLst>
          </p:cNvPr>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April </a:t>
            </a:r>
            <a:r>
              <a:rPr sz="1200" dirty="0">
                <a:solidFill>
                  <a:srgbClr val="FFFFFF"/>
                </a:solidFill>
                <a:latin typeface="Segoe UI" panose="020B0502040204020203"/>
              </a:rPr>
              <a:t>2025</a:t>
            </a:r>
          </a:p>
        </p:txBody>
      </p:sp>
      <p:sp>
        <p:nvSpPr>
          <p:cNvPr id="10" name="AutoShape 4">
            <a:extLst>
              <a:ext uri="{FF2B5EF4-FFF2-40B4-BE49-F238E27FC236}">
                <a16:creationId xmlns:a16="http://schemas.microsoft.com/office/drawing/2014/main" id="{DCC9FB0D-9A82-AAE0-3FA5-7028B3D7BDC3}"/>
              </a:ext>
            </a:extLst>
          </p:cNvPr>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a:extLst>
              <a:ext uri="{FF2B5EF4-FFF2-40B4-BE49-F238E27FC236}">
                <a16:creationId xmlns:a16="http://schemas.microsoft.com/office/drawing/2014/main" id="{4EEA3F3A-6CDC-2A1A-174A-68711C45909E}"/>
              </a:ext>
            </a:extLst>
          </p:cNvPr>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a:extLst>
              <a:ext uri="{FF2B5EF4-FFF2-40B4-BE49-F238E27FC236}">
                <a16:creationId xmlns:a16="http://schemas.microsoft.com/office/drawing/2014/main" id="{D41FB8A1-1BEB-EB15-62D6-C69B43C9BBE3}"/>
              </a:ext>
            </a:extLst>
          </p:cNvPr>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3" name="TextBox 2">
            <a:extLst>
              <a:ext uri="{FF2B5EF4-FFF2-40B4-BE49-F238E27FC236}">
                <a16:creationId xmlns:a16="http://schemas.microsoft.com/office/drawing/2014/main" id="{09C860CD-A8BC-3E97-B4E0-FD8BBFF1C5B3}"/>
              </a:ext>
            </a:extLst>
          </p:cNvPr>
          <p:cNvSpPr txBox="1"/>
          <p:nvPr/>
        </p:nvSpPr>
        <p:spPr>
          <a:xfrm>
            <a:off x="501650" y="275796"/>
            <a:ext cx="6934200" cy="461665"/>
          </a:xfrm>
          <a:prstGeom prst="rect">
            <a:avLst/>
          </a:prstGeom>
          <a:noFill/>
        </p:spPr>
        <p:txBody>
          <a:bodyPr wrap="square" rtlCol="0">
            <a:spAutoFit/>
          </a:bodyPr>
          <a:lstStyle/>
          <a:p>
            <a:r>
              <a:rPr lang="en-IN" sz="2400" b="1" dirty="0">
                <a:solidFill>
                  <a:schemeClr val="tx2"/>
                </a:solidFill>
                <a:latin typeface="Times New Roman" panose="02020603050405020304" pitchFamily="18" charset="0"/>
                <a:cs typeface="Times New Roman" panose="02020603050405020304" pitchFamily="18" charset="0"/>
              </a:rPr>
              <a:t>Spirit of Freedom: Independence Day Celebration</a:t>
            </a:r>
            <a:endParaRPr lang="en-IN" sz="2400" dirty="0">
              <a:solidFill>
                <a:schemeClr val="tx2"/>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1010918-1C24-AE4C-3DAB-4BD9FA3AE062}"/>
              </a:ext>
            </a:extLst>
          </p:cNvPr>
          <p:cNvSpPr txBox="1"/>
          <p:nvPr/>
        </p:nvSpPr>
        <p:spPr>
          <a:xfrm>
            <a:off x="295082" y="3395465"/>
            <a:ext cx="6934200" cy="6247864"/>
          </a:xfrm>
          <a:prstGeom prst="rect">
            <a:avLst/>
          </a:prstGeom>
          <a:noFill/>
        </p:spPr>
        <p:txBody>
          <a:bodyPr wrap="square">
            <a:spAutoFit/>
          </a:bodyPr>
          <a:lstStyle/>
          <a:p>
            <a:pPr algn="just"/>
            <a:r>
              <a:rPr lang="en-IN" sz="1600" dirty="0">
                <a:latin typeface="Times New Roman" panose="02020603050405020304" pitchFamily="18" charset="0"/>
                <a:cs typeface="Times New Roman" panose="02020603050405020304" pitchFamily="18" charset="0"/>
              </a:rPr>
              <a:t>Modern Sandeepni School proudly celebrated the </a:t>
            </a:r>
            <a:r>
              <a:rPr lang="en-IN" sz="1600" b="1" dirty="0">
                <a:latin typeface="Times New Roman" panose="02020603050405020304" pitchFamily="18" charset="0"/>
                <a:cs typeface="Times New Roman" panose="02020603050405020304" pitchFamily="18" charset="0"/>
              </a:rPr>
              <a:t>79th Independence Day of India</a:t>
            </a:r>
            <a:r>
              <a:rPr lang="en-IN" sz="1600" dirty="0">
                <a:latin typeface="Times New Roman" panose="02020603050405020304" pitchFamily="18" charset="0"/>
                <a:cs typeface="Times New Roman" panose="02020603050405020304" pitchFamily="18" charset="0"/>
              </a:rPr>
              <a:t> with great zeal and patriotic </a:t>
            </a:r>
            <a:r>
              <a:rPr lang="en-IN" sz="1600" dirty="0" err="1">
                <a:latin typeface="Times New Roman" panose="02020603050405020304" pitchFamily="18" charset="0"/>
                <a:cs typeface="Times New Roman" panose="02020603050405020304" pitchFamily="18" charset="0"/>
              </a:rPr>
              <a:t>fervor</a:t>
            </a:r>
            <a:r>
              <a:rPr lang="en-IN" sz="1600" dirty="0">
                <a:latin typeface="Times New Roman" panose="02020603050405020304" pitchFamily="18" charset="0"/>
                <a:cs typeface="Times New Roman" panose="02020603050405020304" pitchFamily="18" charset="0"/>
              </a:rPr>
              <a:t>. The campus was filled with the </a:t>
            </a:r>
            <a:r>
              <a:rPr lang="en-IN" sz="1600" dirty="0" err="1">
                <a:latin typeface="Times New Roman" panose="02020603050405020304" pitchFamily="18" charset="0"/>
                <a:cs typeface="Times New Roman" panose="02020603050405020304" pitchFamily="18" charset="0"/>
              </a:rPr>
              <a:t>colors</a:t>
            </a:r>
            <a:r>
              <a:rPr lang="en-IN" sz="1600" dirty="0">
                <a:latin typeface="Times New Roman" panose="02020603050405020304" pitchFamily="18" charset="0"/>
                <a:cs typeface="Times New Roman" panose="02020603050405020304" pitchFamily="18" charset="0"/>
              </a:rPr>
              <a:t> of the tricolour, echoing the spirit of unity and freedom. The event was graced by the distinguished presence of </a:t>
            </a:r>
            <a:r>
              <a:rPr lang="en-IN" sz="1600" b="1" dirty="0">
                <a:latin typeface="Times New Roman" panose="02020603050405020304" pitchFamily="18" charset="0"/>
                <a:cs typeface="Times New Roman" panose="02020603050405020304" pitchFamily="18" charset="0"/>
              </a:rPr>
              <a:t>Principal Mr. Puri</a:t>
            </a:r>
            <a:r>
              <a:rPr lang="en-IN" sz="1600" dirty="0">
                <a:latin typeface="Times New Roman" panose="02020603050405020304" pitchFamily="18" charset="0"/>
                <a:cs typeface="Times New Roman" panose="02020603050405020304" pitchFamily="18" charset="0"/>
              </a:rPr>
              <a:t>, </a:t>
            </a:r>
            <a:r>
              <a:rPr lang="en-IN" sz="1600" b="1" dirty="0">
                <a:latin typeface="Times New Roman" panose="02020603050405020304" pitchFamily="18" charset="0"/>
                <a:cs typeface="Times New Roman" panose="02020603050405020304" pitchFamily="18" charset="0"/>
              </a:rPr>
              <a:t>Director Er. Pawan Mahajan</a:t>
            </a:r>
            <a:r>
              <a:rPr lang="en-IN" sz="1600" dirty="0">
                <a:latin typeface="Times New Roman" panose="02020603050405020304" pitchFamily="18" charset="0"/>
                <a:cs typeface="Times New Roman" panose="02020603050405020304" pitchFamily="18" charset="0"/>
              </a:rPr>
              <a:t>, </a:t>
            </a:r>
            <a:r>
              <a:rPr lang="en-IN" sz="1600" b="1" dirty="0">
                <a:latin typeface="Times New Roman" panose="02020603050405020304" pitchFamily="18" charset="0"/>
                <a:cs typeface="Times New Roman" panose="02020603050405020304" pitchFamily="18" charset="0"/>
              </a:rPr>
              <a:t>Chairman Capt. Salil Mahajan</a:t>
            </a:r>
            <a:r>
              <a:rPr lang="en-IN" sz="1600" dirty="0">
                <a:latin typeface="Times New Roman" panose="02020603050405020304" pitchFamily="18" charset="0"/>
                <a:cs typeface="Times New Roman" panose="02020603050405020304" pitchFamily="18" charset="0"/>
              </a:rPr>
              <a:t>, and </a:t>
            </a:r>
            <a:r>
              <a:rPr lang="en-IN" sz="1600" b="1" dirty="0">
                <a:latin typeface="Times New Roman" panose="02020603050405020304" pitchFamily="18" charset="0"/>
                <a:cs typeface="Times New Roman" panose="02020603050405020304" pitchFamily="18" charset="0"/>
              </a:rPr>
              <a:t>Manageress Mrs. Pinki Mahajan</a:t>
            </a:r>
            <a:r>
              <a:rPr lang="en-IN" sz="1600" dirty="0">
                <a:latin typeface="Times New Roman" panose="02020603050405020304" pitchFamily="18" charset="0"/>
                <a:cs typeface="Times New Roman" panose="02020603050405020304" pitchFamily="18" charset="0"/>
              </a:rPr>
              <a:t>, whose support and encouragement made the day truly special.</a:t>
            </a:r>
          </a:p>
          <a:p>
            <a:pPr algn="just"/>
            <a:endParaRPr lang="en-IN" sz="1600" dirty="0">
              <a:latin typeface="Times New Roman" panose="02020603050405020304" pitchFamily="18" charset="0"/>
              <a:cs typeface="Times New Roman" panose="02020603050405020304" pitchFamily="18" charset="0"/>
            </a:endParaRPr>
          </a:p>
          <a:p>
            <a:pPr algn="just"/>
            <a:r>
              <a:rPr lang="en-IN" sz="1600" dirty="0">
                <a:latin typeface="Times New Roman" panose="02020603050405020304" pitchFamily="18" charset="0"/>
                <a:cs typeface="Times New Roman" panose="02020603050405020304" pitchFamily="18" charset="0"/>
              </a:rPr>
              <a:t>The program began with the unfurling of the national flag, followed by the singing of the national anthem, filling every heart with pride. Students of various classes showcased their talents through </a:t>
            </a:r>
            <a:r>
              <a:rPr lang="en-IN" sz="1600" b="1" dirty="0">
                <a:latin typeface="Times New Roman" panose="02020603050405020304" pitchFamily="18" charset="0"/>
                <a:cs typeface="Times New Roman" panose="02020603050405020304" pitchFamily="18" charset="0"/>
              </a:rPr>
              <a:t>patriotic dances, speeches, and activities</a:t>
            </a:r>
            <a:r>
              <a:rPr lang="en-IN" sz="1600" dirty="0">
                <a:latin typeface="Times New Roman" panose="02020603050405020304" pitchFamily="18" charset="0"/>
                <a:cs typeface="Times New Roman" panose="02020603050405020304" pitchFamily="18" charset="0"/>
              </a:rPr>
              <a:t> that beautifully reflected the sacrifices of our freedom fighters and the significance of independence. Each performance resonated with the values of courage, unity, and love for the motherland.</a:t>
            </a:r>
          </a:p>
          <a:p>
            <a:pPr algn="just"/>
            <a:endParaRPr lang="en-IN" sz="1600" dirty="0">
              <a:latin typeface="Times New Roman" panose="02020603050405020304" pitchFamily="18" charset="0"/>
              <a:cs typeface="Times New Roman" panose="02020603050405020304" pitchFamily="18" charset="0"/>
            </a:endParaRPr>
          </a:p>
          <a:p>
            <a:pPr algn="just"/>
            <a:r>
              <a:rPr lang="en-IN" sz="1600" dirty="0">
                <a:latin typeface="Times New Roman" panose="02020603050405020304" pitchFamily="18" charset="0"/>
                <a:cs typeface="Times New Roman" panose="02020603050405020304" pitchFamily="18" charset="0"/>
              </a:rPr>
              <a:t>In his motivating address, </a:t>
            </a:r>
            <a:r>
              <a:rPr lang="en-IN" sz="1600" b="1" dirty="0">
                <a:latin typeface="Times New Roman" panose="02020603050405020304" pitchFamily="18" charset="0"/>
                <a:cs typeface="Times New Roman" panose="02020603050405020304" pitchFamily="18" charset="0"/>
              </a:rPr>
              <a:t>Principal Dr. Neeraj Mohan Puri</a:t>
            </a:r>
            <a:r>
              <a:rPr lang="en-IN" sz="1600" dirty="0">
                <a:latin typeface="Times New Roman" panose="02020603050405020304" pitchFamily="18" charset="0"/>
                <a:cs typeface="Times New Roman" panose="02020603050405020304" pitchFamily="18" charset="0"/>
              </a:rPr>
              <a:t> reminded the students of the long struggle and sacrifices made for India’s independence. He urged them to be responsible citizens and contribute positively towards the progress of the nation. His words instilled in everyone a sense of duty and determination to uphold the values of freedom.</a:t>
            </a:r>
          </a:p>
          <a:p>
            <a:pPr algn="just"/>
            <a:endParaRPr lang="en-IN" sz="1600" dirty="0">
              <a:latin typeface="Times New Roman" panose="02020603050405020304" pitchFamily="18" charset="0"/>
              <a:cs typeface="Times New Roman" panose="02020603050405020304" pitchFamily="18" charset="0"/>
            </a:endParaRPr>
          </a:p>
          <a:p>
            <a:pPr algn="just"/>
            <a:r>
              <a:rPr lang="en-IN" sz="1600" dirty="0">
                <a:latin typeface="Times New Roman" panose="02020603050405020304" pitchFamily="18" charset="0"/>
                <a:cs typeface="Times New Roman" panose="02020603050405020304" pitchFamily="18" charset="0"/>
              </a:rPr>
              <a:t>The celebration concluded with a vote of thanks, expressing gratitude to the management, staff, and students for their efforts in making the event a memorable one. The day truly inspired all to walk on the path of patriotism and dedicate themselves to the service of the nation.</a:t>
            </a:r>
          </a:p>
          <a:p>
            <a:pPr algn="just"/>
            <a:r>
              <a:rPr lang="en-US" sz="1600" dirty="0">
                <a:latin typeface="Times New Roman" panose="02020603050405020304" pitchFamily="18" charset="0"/>
                <a:cs typeface="Times New Roman" panose="02020603050405020304" pitchFamily="18" charset="0"/>
              </a:rPr>
              <a:t>.</a:t>
            </a:r>
            <a:endParaRPr lang="en-IN" sz="16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1945DAC-F938-14EE-224A-7E64F0560047}"/>
              </a:ext>
            </a:extLst>
          </p:cNvPr>
          <p:cNvSpPr txBox="1"/>
          <p:nvPr/>
        </p:nvSpPr>
        <p:spPr>
          <a:xfrm>
            <a:off x="2690795" y="862888"/>
            <a:ext cx="2840055" cy="307777"/>
          </a:xfrm>
          <a:prstGeom prst="rect">
            <a:avLst/>
          </a:prstGeom>
          <a:noFill/>
        </p:spPr>
        <p:txBody>
          <a:bodyPr wrap="square" rtlCol="0">
            <a:spAutoFit/>
          </a:bodyPr>
          <a:lstStyle/>
          <a:p>
            <a:r>
              <a:rPr lang="en-IN" sz="1400" b="1" dirty="0">
                <a:solidFill>
                  <a:schemeClr val="tx2"/>
                </a:solidFill>
                <a:latin typeface="Times New Roman" panose="02020603050405020304" pitchFamily="18" charset="0"/>
                <a:cs typeface="Times New Roman" panose="02020603050405020304" pitchFamily="18" charset="0"/>
              </a:rPr>
              <a:t>Article By:- Ms. Sonia  </a:t>
            </a:r>
          </a:p>
        </p:txBody>
      </p:sp>
      <p:pic>
        <p:nvPicPr>
          <p:cNvPr id="9" name="Picture 8">
            <a:extLst>
              <a:ext uri="{FF2B5EF4-FFF2-40B4-BE49-F238E27FC236}">
                <a16:creationId xmlns:a16="http://schemas.microsoft.com/office/drawing/2014/main" id="{04F0DBFE-BFEA-BDA5-3D26-0FBBF6E7EE4B}"/>
              </a:ext>
            </a:extLst>
          </p:cNvPr>
          <p:cNvPicPr>
            <a:picLocks noChangeAspect="1"/>
          </p:cNvPicPr>
          <p:nvPr/>
        </p:nvPicPr>
        <p:blipFill>
          <a:blip r:embed="rId2"/>
          <a:srcRect/>
          <a:stretch/>
        </p:blipFill>
        <p:spPr>
          <a:xfrm>
            <a:off x="3036693" y="1427203"/>
            <a:ext cx="1387811" cy="1917374"/>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CCBD2921-2C2F-D122-2C2E-BB2008648A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857557" y="1427204"/>
            <a:ext cx="2335742" cy="1917373"/>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7AEA2A2A-A2DC-8B18-D41F-6641324E29B3}"/>
              </a:ext>
            </a:extLst>
          </p:cNvPr>
          <p:cNvPicPr>
            <a:picLocks noChangeAspect="1"/>
          </p:cNvPicPr>
          <p:nvPr/>
        </p:nvPicPr>
        <p:blipFill>
          <a:blip r:embed="rId4"/>
          <a:srcRect/>
          <a:stretch/>
        </p:blipFill>
        <p:spPr>
          <a:xfrm>
            <a:off x="365380" y="1427203"/>
            <a:ext cx="2333561" cy="1907023"/>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39270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6FD28-3445-4957-6F07-5C43E8CE25F1}"/>
            </a:ext>
          </a:extLst>
        </p:cNvPr>
        <p:cNvGrpSpPr/>
        <p:nvPr/>
      </p:nvGrpSpPr>
      <p:grpSpPr>
        <a:xfrm>
          <a:off x="0" y="0"/>
          <a:ext cx="0" cy="0"/>
          <a:chOff x="0" y="0"/>
          <a:chExt cx="0" cy="0"/>
        </a:xfrm>
      </p:grpSpPr>
      <p:sp>
        <p:nvSpPr>
          <p:cNvPr id="2" name="AutoShape 4">
            <a:extLst>
              <a:ext uri="{FF2B5EF4-FFF2-40B4-BE49-F238E27FC236}">
                <a16:creationId xmlns:a16="http://schemas.microsoft.com/office/drawing/2014/main" id="{93746FA2-13B1-DE32-6BFC-173FF2AE0911}"/>
              </a:ext>
            </a:extLst>
          </p:cNvPr>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a:extLst>
              <a:ext uri="{FF2B5EF4-FFF2-40B4-BE49-F238E27FC236}">
                <a16:creationId xmlns:a16="http://schemas.microsoft.com/office/drawing/2014/main" id="{037FA852-28A9-0104-53EF-9947A3917363}"/>
              </a:ext>
            </a:extLst>
          </p:cNvPr>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April </a:t>
            </a:r>
            <a:r>
              <a:rPr sz="1200" dirty="0">
                <a:solidFill>
                  <a:srgbClr val="FFFFFF"/>
                </a:solidFill>
                <a:latin typeface="Segoe UI" panose="020B0502040204020203"/>
              </a:rPr>
              <a:t>2025</a:t>
            </a:r>
          </a:p>
        </p:txBody>
      </p:sp>
      <p:sp>
        <p:nvSpPr>
          <p:cNvPr id="10" name="AutoShape 4">
            <a:extLst>
              <a:ext uri="{FF2B5EF4-FFF2-40B4-BE49-F238E27FC236}">
                <a16:creationId xmlns:a16="http://schemas.microsoft.com/office/drawing/2014/main" id="{80D88DC9-7EC6-E64E-C77C-119837C80D1D}"/>
              </a:ext>
            </a:extLst>
          </p:cNvPr>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a:extLst>
              <a:ext uri="{FF2B5EF4-FFF2-40B4-BE49-F238E27FC236}">
                <a16:creationId xmlns:a16="http://schemas.microsoft.com/office/drawing/2014/main" id="{CE02A2A0-DF60-A623-C7C5-BFC87622A904}"/>
              </a:ext>
            </a:extLst>
          </p:cNvPr>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a:extLst>
              <a:ext uri="{FF2B5EF4-FFF2-40B4-BE49-F238E27FC236}">
                <a16:creationId xmlns:a16="http://schemas.microsoft.com/office/drawing/2014/main" id="{5EBAD60A-4EE9-167F-65F9-0572B1CB9B9D}"/>
              </a:ext>
            </a:extLst>
          </p:cNvPr>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3" name="TextBox 2">
            <a:extLst>
              <a:ext uri="{FF2B5EF4-FFF2-40B4-BE49-F238E27FC236}">
                <a16:creationId xmlns:a16="http://schemas.microsoft.com/office/drawing/2014/main" id="{9BC16687-6942-B021-0F19-69DB9C3962E4}"/>
              </a:ext>
            </a:extLst>
          </p:cNvPr>
          <p:cNvSpPr txBox="1"/>
          <p:nvPr/>
        </p:nvSpPr>
        <p:spPr>
          <a:xfrm>
            <a:off x="572450" y="315743"/>
            <a:ext cx="6859626"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Celebrating Lord Krishna’s Teachings with Devotion and Joy</a:t>
            </a:r>
            <a:endParaRPr lang="en-IN" sz="2000" b="1" dirty="0">
              <a:solidFill>
                <a:schemeClr val="tx2"/>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F022A89-F182-A347-2673-48E8EBC54DCF}"/>
              </a:ext>
            </a:extLst>
          </p:cNvPr>
          <p:cNvSpPr txBox="1"/>
          <p:nvPr/>
        </p:nvSpPr>
        <p:spPr>
          <a:xfrm>
            <a:off x="311149" y="3375090"/>
            <a:ext cx="6934200" cy="6494085"/>
          </a:xfrm>
          <a:prstGeom prst="rect">
            <a:avLst/>
          </a:prstGeom>
          <a:noFill/>
        </p:spPr>
        <p:txBody>
          <a:bodyPr wrap="square">
            <a:spAutoFit/>
          </a:bodyPr>
          <a:lstStyle/>
          <a:p>
            <a:pPr algn="just"/>
            <a:r>
              <a:rPr lang="en-IN" sz="1600" dirty="0">
                <a:latin typeface="Times New Roman" panose="02020603050405020304" pitchFamily="18" charset="0"/>
                <a:cs typeface="Times New Roman" panose="02020603050405020304" pitchFamily="18" charset="0"/>
              </a:rPr>
              <a:t>Modern Sandeepni School celebrated the auspicious festival of Janmashtami with devotion, joy, and enthusiasm. The campus was beautifully decorated with flowers, swings, and vibrant rangolis, creating a festive atmosphere. The celebration was graced by the esteemed presence of Chairman Capt. Salil Mahajan, Director Er. Pawan Mahajan, Manageress Mrs. Pinki Mahajan, and Principal Dr. Neeraj Mohan Puri, whose guidance and encouragement made the event even more special.</a:t>
            </a:r>
          </a:p>
          <a:p>
            <a:pPr algn="just"/>
            <a:endParaRPr lang="en-IN" sz="1600" dirty="0">
              <a:latin typeface="Times New Roman" panose="02020603050405020304" pitchFamily="18" charset="0"/>
              <a:cs typeface="Times New Roman" panose="02020603050405020304" pitchFamily="18" charset="0"/>
            </a:endParaRPr>
          </a:p>
          <a:p>
            <a:pPr algn="just"/>
            <a:r>
              <a:rPr lang="en-IN" sz="1600" dirty="0">
                <a:latin typeface="Times New Roman" panose="02020603050405020304" pitchFamily="18" charset="0"/>
                <a:cs typeface="Times New Roman" panose="02020603050405020304" pitchFamily="18" charset="0"/>
              </a:rPr>
              <a:t>The program commenced with the lighting of the ceremonial lamp, followed by a variety of cultural performances by the students. The highlight of the day was a spectacular act presented by the Kindergarten wing, where the little ones showcased the life journey of Lord Krishna—from his birth in the prison to his playful childhood in Gokul. Their performance won the hearts of the audience with its innocence and devotion.</a:t>
            </a:r>
          </a:p>
          <a:p>
            <a:pPr algn="just"/>
            <a:endParaRPr lang="en-IN" sz="1600" dirty="0">
              <a:latin typeface="Times New Roman" panose="02020603050405020304" pitchFamily="18" charset="0"/>
              <a:cs typeface="Times New Roman" panose="02020603050405020304" pitchFamily="18" charset="0"/>
            </a:endParaRPr>
          </a:p>
          <a:p>
            <a:pPr algn="just"/>
            <a:r>
              <a:rPr lang="en-IN" sz="1600" dirty="0">
                <a:latin typeface="Times New Roman" panose="02020603050405020304" pitchFamily="18" charset="0"/>
                <a:cs typeface="Times New Roman" panose="02020603050405020304" pitchFamily="18" charset="0"/>
              </a:rPr>
              <a:t>Students from different classes also presented dances, songs, and speeches, filling the atmosphere with divine energy and devotion. Each act reflected the values of love, righteousness, and truth, which Lord Krishna stood for.</a:t>
            </a:r>
          </a:p>
          <a:p>
            <a:pPr algn="just"/>
            <a:endParaRPr lang="en-IN" sz="1600" dirty="0">
              <a:latin typeface="Times New Roman" panose="02020603050405020304" pitchFamily="18" charset="0"/>
              <a:cs typeface="Times New Roman" panose="02020603050405020304" pitchFamily="18" charset="0"/>
            </a:endParaRPr>
          </a:p>
          <a:p>
            <a:pPr algn="just"/>
            <a:r>
              <a:rPr lang="en-IN" sz="1600" dirty="0">
                <a:latin typeface="Times New Roman" panose="02020603050405020304" pitchFamily="18" charset="0"/>
                <a:cs typeface="Times New Roman" panose="02020603050405020304" pitchFamily="18" charset="0"/>
              </a:rPr>
              <a:t>In his inspiring address, </a:t>
            </a:r>
            <a:r>
              <a:rPr lang="en-GB" sz="1600" dirty="0" err="1">
                <a:latin typeface="Times New Roman" panose="02020603050405020304" pitchFamily="18" charset="0"/>
                <a:cs typeface="Times New Roman" panose="02020603050405020304" pitchFamily="18" charset="0"/>
              </a:rPr>
              <a:t>Honorable</a:t>
            </a:r>
            <a:r>
              <a:rPr lang="en-GB" sz="1600" dirty="0">
                <a:latin typeface="Times New Roman" panose="02020603050405020304" pitchFamily="18" charset="0"/>
                <a:cs typeface="Times New Roman" panose="02020603050405020304" pitchFamily="18" charset="0"/>
              </a:rPr>
              <a:t> Director Er. Pawan Mahajan </a:t>
            </a:r>
            <a:r>
              <a:rPr lang="en-IN" sz="1600" dirty="0">
                <a:latin typeface="Times New Roman" panose="02020603050405020304" pitchFamily="18" charset="0"/>
                <a:cs typeface="Times New Roman" panose="02020603050405020304" pitchFamily="18" charset="0"/>
              </a:rPr>
              <a:t>enlightened the students about the significance of Janmashtami and the teachings of Lord Krishna. He emphasized the importance of truth, duty, and righteousness in our daily lives, urging students to follow the noble path shown by Lord Krishna.</a:t>
            </a:r>
          </a:p>
          <a:p>
            <a:pPr algn="just"/>
            <a:endParaRPr lang="en-IN" sz="1600" dirty="0">
              <a:latin typeface="Times New Roman" panose="02020603050405020304" pitchFamily="18" charset="0"/>
              <a:cs typeface="Times New Roman" panose="02020603050405020304" pitchFamily="18" charset="0"/>
            </a:endParaRPr>
          </a:p>
          <a:p>
            <a:pPr algn="just"/>
            <a:r>
              <a:rPr lang="en-IN" sz="1600" dirty="0">
                <a:latin typeface="Times New Roman" panose="02020603050405020304" pitchFamily="18" charset="0"/>
                <a:cs typeface="Times New Roman" panose="02020603050405020304" pitchFamily="18" charset="0"/>
              </a:rPr>
              <a:t>The celebration concluded with applause and blessings, leaving behind a message of faith, unity, and devotion in every heart.</a:t>
            </a:r>
          </a:p>
        </p:txBody>
      </p:sp>
      <p:sp>
        <p:nvSpPr>
          <p:cNvPr id="6" name="TextBox 5">
            <a:extLst>
              <a:ext uri="{FF2B5EF4-FFF2-40B4-BE49-F238E27FC236}">
                <a16:creationId xmlns:a16="http://schemas.microsoft.com/office/drawing/2014/main" id="{B49C170F-D3FC-B109-FB4F-12718C4C3D20}"/>
              </a:ext>
            </a:extLst>
          </p:cNvPr>
          <p:cNvSpPr txBox="1"/>
          <p:nvPr/>
        </p:nvSpPr>
        <p:spPr>
          <a:xfrm>
            <a:off x="2711450" y="898505"/>
            <a:ext cx="2057400" cy="307777"/>
          </a:xfrm>
          <a:prstGeom prst="rect">
            <a:avLst/>
          </a:prstGeom>
          <a:noFill/>
        </p:spPr>
        <p:txBody>
          <a:bodyPr wrap="square" rtlCol="0">
            <a:spAutoFit/>
          </a:bodyPr>
          <a:lstStyle/>
          <a:p>
            <a:r>
              <a:rPr lang="en-IN" sz="1400" b="1" dirty="0">
                <a:solidFill>
                  <a:schemeClr val="tx2"/>
                </a:solidFill>
                <a:latin typeface="Times New Roman" panose="02020603050405020304" pitchFamily="18" charset="0"/>
                <a:cs typeface="Times New Roman" panose="02020603050405020304" pitchFamily="18" charset="0"/>
              </a:rPr>
              <a:t>Article By:- Ms. Monica </a:t>
            </a:r>
          </a:p>
        </p:txBody>
      </p:sp>
      <p:pic>
        <p:nvPicPr>
          <p:cNvPr id="7" name="Picture 6">
            <a:extLst>
              <a:ext uri="{FF2B5EF4-FFF2-40B4-BE49-F238E27FC236}">
                <a16:creationId xmlns:a16="http://schemas.microsoft.com/office/drawing/2014/main" id="{D540A967-46D3-D506-9F76-41AEBC4FA3C8}"/>
              </a:ext>
            </a:extLst>
          </p:cNvPr>
          <p:cNvPicPr>
            <a:picLocks noChangeAspect="1"/>
          </p:cNvPicPr>
          <p:nvPr/>
        </p:nvPicPr>
        <p:blipFill>
          <a:blip r:embed="rId2" cstate="print">
            <a:extLst>
              <a:ext uri="{28A0092B-C50C-407E-A947-70E740481C1C}">
                <a14:useLocalDpi xmlns:a14="http://schemas.microsoft.com/office/drawing/2010/main" val="0"/>
              </a:ext>
            </a:extLst>
          </a:blip>
          <a:srcRect l="11126" r="4634" b="29569"/>
          <a:stretch>
            <a:fillRect/>
          </a:stretch>
        </p:blipFill>
        <p:spPr>
          <a:xfrm>
            <a:off x="2406650" y="1410610"/>
            <a:ext cx="2971800" cy="1863517"/>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69778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1CBBF-1E41-4ABC-5E13-5969F887FE74}"/>
            </a:ext>
          </a:extLst>
        </p:cNvPr>
        <p:cNvGrpSpPr/>
        <p:nvPr/>
      </p:nvGrpSpPr>
      <p:grpSpPr>
        <a:xfrm>
          <a:off x="0" y="0"/>
          <a:ext cx="0" cy="0"/>
          <a:chOff x="0" y="0"/>
          <a:chExt cx="0" cy="0"/>
        </a:xfrm>
      </p:grpSpPr>
      <p:sp>
        <p:nvSpPr>
          <p:cNvPr id="2" name="AutoShape 4">
            <a:extLst>
              <a:ext uri="{FF2B5EF4-FFF2-40B4-BE49-F238E27FC236}">
                <a16:creationId xmlns:a16="http://schemas.microsoft.com/office/drawing/2014/main" id="{507ABF7B-F900-AF80-0239-75573CABEDBA}"/>
              </a:ext>
            </a:extLst>
          </p:cNvPr>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a:extLst>
              <a:ext uri="{FF2B5EF4-FFF2-40B4-BE49-F238E27FC236}">
                <a16:creationId xmlns:a16="http://schemas.microsoft.com/office/drawing/2014/main" id="{9BBD2922-D1F1-EE44-B898-995E1826E72A}"/>
              </a:ext>
            </a:extLst>
          </p:cNvPr>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April </a:t>
            </a:r>
            <a:r>
              <a:rPr sz="1200" dirty="0">
                <a:solidFill>
                  <a:srgbClr val="FFFFFF"/>
                </a:solidFill>
                <a:latin typeface="Segoe UI" panose="020B0502040204020203"/>
              </a:rPr>
              <a:t>2025</a:t>
            </a:r>
          </a:p>
        </p:txBody>
      </p:sp>
      <p:sp>
        <p:nvSpPr>
          <p:cNvPr id="10" name="AutoShape 4">
            <a:extLst>
              <a:ext uri="{FF2B5EF4-FFF2-40B4-BE49-F238E27FC236}">
                <a16:creationId xmlns:a16="http://schemas.microsoft.com/office/drawing/2014/main" id="{2B9F5538-50EA-3261-304F-1CE4357A0166}"/>
              </a:ext>
            </a:extLst>
          </p:cNvPr>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a:extLst>
              <a:ext uri="{FF2B5EF4-FFF2-40B4-BE49-F238E27FC236}">
                <a16:creationId xmlns:a16="http://schemas.microsoft.com/office/drawing/2014/main" id="{B13C2CD1-CCCC-4AAA-B841-4F51E0B10EED}"/>
              </a:ext>
            </a:extLst>
          </p:cNvPr>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a:extLst>
              <a:ext uri="{FF2B5EF4-FFF2-40B4-BE49-F238E27FC236}">
                <a16:creationId xmlns:a16="http://schemas.microsoft.com/office/drawing/2014/main" id="{CA09D1CF-1C6D-A1DE-BE6F-9996929F612C}"/>
              </a:ext>
            </a:extLst>
          </p:cNvPr>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3" name="TextBox 2">
            <a:extLst>
              <a:ext uri="{FF2B5EF4-FFF2-40B4-BE49-F238E27FC236}">
                <a16:creationId xmlns:a16="http://schemas.microsoft.com/office/drawing/2014/main" id="{EAB28137-2061-07CD-0B5E-925D0010E63E}"/>
              </a:ext>
            </a:extLst>
          </p:cNvPr>
          <p:cNvSpPr txBox="1"/>
          <p:nvPr/>
        </p:nvSpPr>
        <p:spPr>
          <a:xfrm>
            <a:off x="654050" y="325616"/>
            <a:ext cx="6482400" cy="369332"/>
          </a:xfrm>
          <a:prstGeom prst="rect">
            <a:avLst/>
          </a:prstGeom>
          <a:noFill/>
        </p:spPr>
        <p:txBody>
          <a:bodyPr wrap="square" rtlCol="0">
            <a:spAutoFit/>
          </a:bodyPr>
          <a:lstStyle/>
          <a:p>
            <a:r>
              <a:rPr lang="en-US" b="1" dirty="0">
                <a:solidFill>
                  <a:schemeClr val="tx2"/>
                </a:solidFill>
                <a:latin typeface="Times New Roman" panose="02020603050405020304" pitchFamily="18" charset="0"/>
                <a:cs typeface="Times New Roman" panose="02020603050405020304" pitchFamily="18" charset="0"/>
              </a:rPr>
              <a:t>Coffee with the Principal: A Blend of Patriotism and Devotion</a:t>
            </a:r>
            <a:endParaRPr lang="en-IN" b="1" dirty="0">
              <a:solidFill>
                <a:schemeClr val="tx2"/>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EA8C897-9607-1134-7080-44CC6D70F996}"/>
              </a:ext>
            </a:extLst>
          </p:cNvPr>
          <p:cNvSpPr txBox="1"/>
          <p:nvPr/>
        </p:nvSpPr>
        <p:spPr>
          <a:xfrm>
            <a:off x="196849" y="3983416"/>
            <a:ext cx="7162800" cy="5693866"/>
          </a:xfrm>
          <a:prstGeom prst="rect">
            <a:avLst/>
          </a:prstGeom>
          <a:noFill/>
        </p:spPr>
        <p:txBody>
          <a:bodyPr wrap="square">
            <a:spAutoFit/>
          </a:bodyPr>
          <a:lstStyle/>
          <a:p>
            <a:pPr algn="just"/>
            <a:r>
              <a:rPr lang="en-IN" sz="1400" dirty="0">
                <a:latin typeface="Times New Roman" panose="02020603050405020304" pitchFamily="18" charset="0"/>
                <a:cs typeface="Times New Roman" panose="02020603050405020304" pitchFamily="18" charset="0"/>
              </a:rPr>
              <a:t>On August 18, 2025 (Monday), Modern Sandeepni School organized a special session of “Coffee with the Principal” for the students of Grade 3, with the theme </a:t>
            </a:r>
            <a:r>
              <a:rPr lang="en-IN" sz="1400" i="1" dirty="0">
                <a:latin typeface="Times New Roman" panose="02020603050405020304" pitchFamily="18" charset="0"/>
                <a:cs typeface="Times New Roman" panose="02020603050405020304" pitchFamily="18" charset="0"/>
              </a:rPr>
              <a:t>“Celebration of Independence Day &amp; Janmashtami.”</a:t>
            </a:r>
            <a:r>
              <a:rPr lang="en-IN" sz="1400" dirty="0">
                <a:latin typeface="Times New Roman" panose="02020603050405020304" pitchFamily="18" charset="0"/>
                <a:cs typeface="Times New Roman" panose="02020603050405020304" pitchFamily="18" charset="0"/>
              </a:rPr>
              <a:t> The program beautifully combined patriotism with devotion, creating a meaningful experience for the young learners.</a:t>
            </a:r>
          </a:p>
          <a:p>
            <a:pPr algn="just"/>
            <a:endParaRPr lang="en-IN" sz="1400" dirty="0">
              <a:latin typeface="Times New Roman" panose="02020603050405020304" pitchFamily="18" charset="0"/>
              <a:cs typeface="Times New Roman" panose="02020603050405020304" pitchFamily="18" charset="0"/>
            </a:endParaRPr>
          </a:p>
          <a:p>
            <a:pPr algn="just"/>
            <a:r>
              <a:rPr lang="en-IN" sz="1400" dirty="0">
                <a:latin typeface="Times New Roman" panose="02020603050405020304" pitchFamily="18" charset="0"/>
                <a:cs typeface="Times New Roman" panose="02020603050405020304" pitchFamily="18" charset="0"/>
              </a:rPr>
              <a:t>The assembly began with a soulful prayer and invocation, setting a spiritual tone for the morning. This was followed by the Thought of the Day, which reflected on freedom, patriotism, and Lord Krishna’s teachings, inspiring students to value both their nation and their cultural heritage.</a:t>
            </a:r>
          </a:p>
          <a:p>
            <a:pPr algn="just"/>
            <a:endParaRPr lang="en-IN" sz="1400" dirty="0">
              <a:latin typeface="Times New Roman" panose="02020603050405020304" pitchFamily="18" charset="0"/>
              <a:cs typeface="Times New Roman" panose="02020603050405020304" pitchFamily="18" charset="0"/>
            </a:endParaRPr>
          </a:p>
          <a:p>
            <a:pPr algn="just"/>
            <a:r>
              <a:rPr lang="en-IN" sz="1400" dirty="0">
                <a:latin typeface="Times New Roman" panose="02020603050405020304" pitchFamily="18" charset="0"/>
                <a:cs typeface="Times New Roman" panose="02020603050405020304" pitchFamily="18" charset="0"/>
              </a:rPr>
              <a:t>A serene Shloka Recitation from the </a:t>
            </a:r>
            <a:r>
              <a:rPr lang="en-IN" sz="1400" i="1" dirty="0">
                <a:latin typeface="Times New Roman" panose="02020603050405020304" pitchFamily="18" charset="0"/>
                <a:cs typeface="Times New Roman" panose="02020603050405020304" pitchFamily="18" charset="0"/>
              </a:rPr>
              <a:t>Bhagavad Gita</a:t>
            </a:r>
            <a:r>
              <a:rPr lang="en-IN" sz="1400" dirty="0">
                <a:latin typeface="Times New Roman" panose="02020603050405020304" pitchFamily="18" charset="0"/>
                <a:cs typeface="Times New Roman" panose="02020603050405020304" pitchFamily="18" charset="0"/>
              </a:rPr>
              <a:t> filled the atmosphere with divinity. Soon after, a young student delivered a speech on Independence Day, highlighting the significance of freedom and the sacrifices of our great leaders.</a:t>
            </a:r>
          </a:p>
          <a:p>
            <a:pPr algn="just"/>
            <a:endParaRPr lang="en-IN" sz="1400" dirty="0">
              <a:latin typeface="Times New Roman" panose="02020603050405020304" pitchFamily="18" charset="0"/>
              <a:cs typeface="Times New Roman" panose="02020603050405020304" pitchFamily="18" charset="0"/>
            </a:endParaRPr>
          </a:p>
          <a:p>
            <a:pPr algn="just"/>
            <a:r>
              <a:rPr lang="en-IN" sz="1400" dirty="0">
                <a:latin typeface="Times New Roman" panose="02020603050405020304" pitchFamily="18" charset="0"/>
                <a:cs typeface="Times New Roman" panose="02020603050405020304" pitchFamily="18" charset="0"/>
              </a:rPr>
              <a:t>The Gita Vichar segment offered a simple yet powerful explanation of a verse from the </a:t>
            </a:r>
            <a:r>
              <a:rPr lang="en-IN" sz="1400" i="1" dirty="0">
                <a:latin typeface="Times New Roman" panose="02020603050405020304" pitchFamily="18" charset="0"/>
                <a:cs typeface="Times New Roman" panose="02020603050405020304" pitchFamily="18" charset="0"/>
              </a:rPr>
              <a:t>Bhagavad Gita</a:t>
            </a:r>
            <a:r>
              <a:rPr lang="en-IN" sz="1400" dirty="0">
                <a:latin typeface="Times New Roman" panose="02020603050405020304" pitchFamily="18" charset="0"/>
                <a:cs typeface="Times New Roman" panose="02020603050405020304" pitchFamily="18" charset="0"/>
              </a:rPr>
              <a:t>, helping children understand its relevance in daily life.</a:t>
            </a:r>
          </a:p>
          <a:p>
            <a:pPr algn="just"/>
            <a:r>
              <a:rPr lang="en-IN" sz="1400" dirty="0">
                <a:latin typeface="Times New Roman" panose="02020603050405020304" pitchFamily="18" charset="0"/>
                <a:cs typeface="Times New Roman" panose="02020603050405020304" pitchFamily="18" charset="0"/>
              </a:rPr>
              <a:t>The cultural segment began with a vibrant patriotic dance by the boys, which reflected love and respect for the nation. This was followed by a graceful Radha–Krishna dance by the girls, beautifully depicting the joy, devotion, and divine bond of Janmashtami.</a:t>
            </a:r>
          </a:p>
          <a:p>
            <a:pPr algn="just"/>
            <a:endParaRPr lang="en-IN" sz="1400" dirty="0">
              <a:latin typeface="Times New Roman" panose="02020603050405020304" pitchFamily="18" charset="0"/>
              <a:cs typeface="Times New Roman" panose="02020603050405020304" pitchFamily="18" charset="0"/>
            </a:endParaRPr>
          </a:p>
          <a:p>
            <a:pPr algn="just"/>
            <a:r>
              <a:rPr lang="en-IN" sz="1400" dirty="0">
                <a:latin typeface="Times New Roman" panose="02020603050405020304" pitchFamily="18" charset="0"/>
                <a:cs typeface="Times New Roman" panose="02020603050405020304" pitchFamily="18" charset="0"/>
              </a:rPr>
              <a:t>Principal Dr. Neeraj Mohan Puri then addressed the gathering, delivering an inspiring message on the values of freedom, unity, and devotion. He encouraged students to cherish their independence, stay rooted in cultural values, and grow into responsible citizens.</a:t>
            </a:r>
          </a:p>
          <a:p>
            <a:pPr algn="just"/>
            <a:endParaRPr lang="en-IN" sz="1400" dirty="0">
              <a:latin typeface="Times New Roman" panose="02020603050405020304" pitchFamily="18" charset="0"/>
              <a:cs typeface="Times New Roman" panose="02020603050405020304" pitchFamily="18" charset="0"/>
            </a:endParaRPr>
          </a:p>
          <a:p>
            <a:pPr algn="just"/>
            <a:r>
              <a:rPr lang="en-IN" sz="1400" dirty="0">
                <a:latin typeface="Times New Roman" panose="02020603050405020304" pitchFamily="18" charset="0"/>
                <a:cs typeface="Times New Roman" panose="02020603050405020304" pitchFamily="18" charset="0"/>
              </a:rPr>
              <a:t>The program concluded with the National Anthem, sung with pride and reverence by all present. The event was a perfect blend of learning, culture, and celebration, leaving behind a message of patriotism and faith in every heart.</a:t>
            </a:r>
          </a:p>
        </p:txBody>
      </p:sp>
      <p:sp>
        <p:nvSpPr>
          <p:cNvPr id="6" name="TextBox 5">
            <a:extLst>
              <a:ext uri="{FF2B5EF4-FFF2-40B4-BE49-F238E27FC236}">
                <a16:creationId xmlns:a16="http://schemas.microsoft.com/office/drawing/2014/main" id="{CD5CAE98-B273-3492-D4C3-DAF3B9A767FB}"/>
              </a:ext>
            </a:extLst>
          </p:cNvPr>
          <p:cNvSpPr txBox="1"/>
          <p:nvPr/>
        </p:nvSpPr>
        <p:spPr>
          <a:xfrm>
            <a:off x="2699203" y="894450"/>
            <a:ext cx="2743200" cy="307777"/>
          </a:xfrm>
          <a:prstGeom prst="rect">
            <a:avLst/>
          </a:prstGeom>
          <a:noFill/>
        </p:spPr>
        <p:txBody>
          <a:bodyPr wrap="square" rtlCol="0">
            <a:spAutoFit/>
          </a:bodyPr>
          <a:lstStyle/>
          <a:p>
            <a:r>
              <a:rPr lang="en-IN" sz="1400" b="1" dirty="0">
                <a:solidFill>
                  <a:schemeClr val="tx2"/>
                </a:solidFill>
                <a:latin typeface="Times New Roman" panose="02020603050405020304" pitchFamily="18" charset="0"/>
                <a:cs typeface="Times New Roman" panose="02020603050405020304" pitchFamily="18" charset="0"/>
              </a:rPr>
              <a:t>Article By:- Mr. Shilpa Sharma</a:t>
            </a:r>
          </a:p>
        </p:txBody>
      </p:sp>
      <p:pic>
        <p:nvPicPr>
          <p:cNvPr id="9" name="Picture 8">
            <a:extLst>
              <a:ext uri="{FF2B5EF4-FFF2-40B4-BE49-F238E27FC236}">
                <a16:creationId xmlns:a16="http://schemas.microsoft.com/office/drawing/2014/main" id="{C3D34603-70ED-BD84-A7A1-95F158268789}"/>
              </a:ext>
            </a:extLst>
          </p:cNvPr>
          <p:cNvPicPr>
            <a:picLocks noChangeAspect="1"/>
          </p:cNvPicPr>
          <p:nvPr/>
        </p:nvPicPr>
        <p:blipFill>
          <a:blip r:embed="rId2"/>
          <a:srcRect t="2926" b="2926"/>
          <a:stretch/>
        </p:blipFill>
        <p:spPr>
          <a:xfrm>
            <a:off x="2003424" y="1478313"/>
            <a:ext cx="3549651" cy="2225868"/>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83577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796</TotalTime>
  <Words>3923</Words>
  <Application>Microsoft Office PowerPoint</Application>
  <PresentationFormat>Custom</PresentationFormat>
  <Paragraphs>232</Paragraphs>
  <Slides>19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Segoe UI</vt:lpstr>
      <vt:lpstr>Times New Roman</vt:lpstr>
      <vt:lpstr>Calibri</vt:lpstr>
      <vt:lpstr>Arial</vt:lpstr>
      <vt:lpstr>French Script MT</vt:lpstr>
      <vt:lpstr>Castellar</vt:lpstr>
      <vt:lpstr>Algerian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Cream Vintage Breaking News A4 Document</dc:title>
  <dc:creator>user</dc:creator>
  <cp:lastModifiedBy>VIKRAM</cp:lastModifiedBy>
  <cp:revision>313</cp:revision>
  <dcterms:created xsi:type="dcterms:W3CDTF">2006-08-16T00:00:00Z</dcterms:created>
  <dcterms:modified xsi:type="dcterms:W3CDTF">2025-09-09T08:34:22Z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275188E1D033406C841CFCEFBA557122_13</vt:lpwstr>
  </property>
  <property fmtid="{D5CDD505-2E9C-101B-9397-08002B2CF9AE}" pid="3" name="KSOProductBuildVer">
    <vt:lpwstr>1033-12.2.0.21546</vt:lpwstr>
  </property>
</Properties>
</file>