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306" r:id="rId3"/>
    <p:sldId id="257" r:id="rId4"/>
    <p:sldId id="267" r:id="rId5"/>
    <p:sldId id="304" r:id="rId6"/>
    <p:sldId id="288" r:id="rId7"/>
    <p:sldId id="305" r:id="rId8"/>
    <p:sldId id="311" r:id="rId9"/>
    <p:sldId id="313" r:id="rId10"/>
    <p:sldId id="312" r:id="rId11"/>
    <p:sldId id="316" r:id="rId12"/>
    <p:sldId id="296" r:id="rId13"/>
    <p:sldId id="285" r:id="rId14"/>
    <p:sldId id="298" r:id="rId15"/>
    <p:sldId id="300" r:id="rId16"/>
    <p:sldId id="293" r:id="rId17"/>
    <p:sldId id="282" r:id="rId18"/>
    <p:sldId id="303" r:id="rId19"/>
    <p:sldId id="279" r:id="rId20"/>
    <p:sldId id="290" r:id="rId21"/>
    <p:sldId id="289" r:id="rId22"/>
    <p:sldId id="260" r:id="rId23"/>
    <p:sldId id="314" r:id="rId24"/>
    <p:sldId id="269" r:id="rId25"/>
    <p:sldId id="317" r:id="rId26"/>
    <p:sldId id="310" r:id="rId27"/>
    <p:sldId id="278" r:id="rId28"/>
    <p:sldId id="281" r:id="rId29"/>
  </p:sldIdLst>
  <p:sldSz cx="7556500" cy="10693400"/>
  <p:notesSz cx="6858000" cy="9144000"/>
  <p:embeddedFontLst>
    <p:embeddedFont>
      <p:font typeface="Algerian" panose="04020705040A02060702" pitchFamily="82" charset="0"/>
      <p:regular r:id="rId31"/>
    </p:embeddedFont>
    <p:embeddedFont>
      <p:font typeface="Castellar" panose="020A0402060406010301" pitchFamily="18" charset="0"/>
      <p:regular r:id="rId32"/>
    </p:embeddedFont>
    <p:embeddedFont>
      <p:font typeface="French Script MT" panose="03020402040607040605" pitchFamily="66" charset="0"/>
      <p:regular r:id="rId33"/>
    </p:embeddedFont>
    <p:embeddedFont>
      <p:font typeface="Segoe UI" panose="020B05020402040202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0754FA-124C-44E0-9858-4BCAFFF81CD3}">
          <p14:sldIdLst>
            <p14:sldId id="256"/>
            <p14:sldId id="306"/>
            <p14:sldId id="257"/>
            <p14:sldId id="267"/>
            <p14:sldId id="304"/>
            <p14:sldId id="288"/>
            <p14:sldId id="305"/>
            <p14:sldId id="311"/>
            <p14:sldId id="313"/>
            <p14:sldId id="312"/>
            <p14:sldId id="316"/>
            <p14:sldId id="296"/>
            <p14:sldId id="285"/>
            <p14:sldId id="298"/>
            <p14:sldId id="300"/>
            <p14:sldId id="293"/>
            <p14:sldId id="282"/>
            <p14:sldId id="303"/>
            <p14:sldId id="279"/>
            <p14:sldId id="290"/>
            <p14:sldId id="289"/>
            <p14:sldId id="260"/>
            <p14:sldId id="314"/>
            <p14:sldId id="269"/>
            <p14:sldId id="317"/>
            <p14:sldId id="310"/>
            <p14:sldId id="278"/>
            <p14:sldId id="281"/>
          </p14:sldIdLst>
        </p14:section>
      </p14:sectionLst>
    </p:ext>
    <p:ext uri="{EFAFB233-063F-42B5-8137-9DF3F51BA10A}">
      <p15:sldGuideLst xmlns:p15="http://schemas.microsoft.com/office/powerpoint/2012/main">
        <p15:guide id="1" orient="horz" pos="21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2BA"/>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5260" autoAdjust="0"/>
  </p:normalViewPr>
  <p:slideViewPr>
    <p:cSldViewPr showGuides="1">
      <p:cViewPr varScale="1">
        <p:scale>
          <a:sx n="45" d="100"/>
          <a:sy n="45" d="100"/>
        </p:scale>
        <p:origin x="2148" y="60"/>
      </p:cViewPr>
      <p:guideLst>
        <p:guide orient="horz" pos="21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A1D2B-EC7C-414E-A7FA-C93AB1C25556}" type="datetimeFigureOut">
              <a:rPr lang="en-IN" smtClean="0"/>
              <a:t>11-11-2025</a:t>
            </a:fld>
            <a:endParaRPr lang="en-IN"/>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51639-9242-420E-B743-8A859280CF19}"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89FE-232A-1B4D-4FAB-9F909457B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51054-5F12-CE19-DBD0-F0EDBD7C1B55}"/>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D36EE4F-F9C3-B793-BB43-011CBB106A6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74796079-A767-1DF3-17DB-501E88C43A34}"/>
              </a:ext>
            </a:extLst>
          </p:cNvPr>
          <p:cNvSpPr>
            <a:spLocks noGrp="1"/>
          </p:cNvSpPr>
          <p:nvPr>
            <p:ph type="sldNum" sz="quarter" idx="5"/>
          </p:nvPr>
        </p:nvSpPr>
        <p:spPr/>
        <p:txBody>
          <a:bodyPr/>
          <a:lstStyle/>
          <a:p>
            <a:fld id="{6C951639-9242-420E-B743-8A859280CF19}" type="slidenum">
              <a:rPr lang="en-IN" smtClean="0"/>
              <a:t>21</a:t>
            </a:fld>
            <a:endParaRPr lang="en-IN"/>
          </a:p>
        </p:txBody>
      </p:sp>
    </p:spTree>
    <p:extLst>
      <p:ext uri="{BB962C8B-B14F-4D97-AF65-F5344CB8AC3E}">
        <p14:creationId xmlns:p14="http://schemas.microsoft.com/office/powerpoint/2010/main" val="40973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
            <a:lum/>
          </a:blip>
          <a:srcRect/>
          <a:stretch>
            <a:fillRect t="12000" r="4000" b="1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12.png"/><Relationship Id="rId5" Type="http://schemas.openxmlformats.org/officeDocument/2006/relationships/image" Target="../media/image3.jpeg"/><Relationship Id="rId10"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66901" y="1684953"/>
            <a:ext cx="7021460" cy="657872"/>
          </a:xfrm>
          <a:prstGeom prst="rect">
            <a:avLst/>
          </a:prstGeom>
        </p:spPr>
        <p:txBody>
          <a:bodyPr lIns="0" tIns="0" rIns="0" bIns="0" rtlCol="0" anchor="t">
            <a:spAutoFit/>
          </a:bodyPr>
          <a:lstStyle/>
          <a:p>
            <a:pPr algn="ctr">
              <a:lnSpc>
                <a:spcPts val="4200"/>
              </a:lnSpc>
            </a:pPr>
            <a:r>
              <a:rPr lang="en-US" sz="6600" b="1" spc="14" dirty="0">
                <a:solidFill>
                  <a:srgbClr val="00467A"/>
                </a:solidFill>
                <a:latin typeface="French Script MT" panose="03020402040607040605" pitchFamily="66" charset="0"/>
              </a:rPr>
              <a:t>The Sandeepni Chronicle</a:t>
            </a:r>
          </a:p>
        </p:txBody>
      </p:sp>
      <p:sp>
        <p:nvSpPr>
          <p:cNvPr id="26" name="TextBox 26"/>
          <p:cNvSpPr txBox="1"/>
          <p:nvPr/>
        </p:nvSpPr>
        <p:spPr>
          <a:xfrm>
            <a:off x="516988" y="1125518"/>
            <a:ext cx="2178508" cy="152286"/>
          </a:xfrm>
          <a:prstGeom prst="rect">
            <a:avLst/>
          </a:prstGeom>
        </p:spPr>
        <p:txBody>
          <a:bodyPr wrap="square" lIns="0" tIns="0" rIns="0" bIns="0" rtlCol="0" anchor="t">
            <a:spAutoFit/>
          </a:bodyPr>
          <a:lstStyle/>
          <a:p>
            <a:pPr>
              <a:lnSpc>
                <a:spcPts val="1055"/>
              </a:lnSpc>
            </a:pPr>
            <a:r>
              <a:rPr lang="en-US" sz="1600" b="1" spc="3" dirty="0">
                <a:solidFill>
                  <a:schemeClr val="tx2"/>
                </a:solidFill>
                <a:latin typeface="Segoe UI" panose="020B0502040204020203"/>
              </a:rPr>
              <a:t>Volume: IV Issue-7</a:t>
            </a:r>
          </a:p>
        </p:txBody>
      </p:sp>
      <p:sp>
        <p:nvSpPr>
          <p:cNvPr id="27" name="TextBox 27"/>
          <p:cNvSpPr txBox="1"/>
          <p:nvPr/>
        </p:nvSpPr>
        <p:spPr>
          <a:xfrm>
            <a:off x="4923491" y="1140259"/>
            <a:ext cx="2116021" cy="152286"/>
          </a:xfrm>
          <a:prstGeom prst="rect">
            <a:avLst/>
          </a:prstGeom>
        </p:spPr>
        <p:txBody>
          <a:bodyPr wrap="square" lIns="0" tIns="0" rIns="0" bIns="0" rtlCol="0" anchor="t">
            <a:spAutoFit/>
          </a:bodyPr>
          <a:lstStyle/>
          <a:p>
            <a:pPr algn="r">
              <a:lnSpc>
                <a:spcPts val="1055"/>
              </a:lnSpc>
            </a:pPr>
            <a:r>
              <a:rPr lang="en-US" sz="1600" b="1" spc="3" dirty="0">
                <a:solidFill>
                  <a:schemeClr val="tx2"/>
                </a:solidFill>
                <a:latin typeface="Segoe UI" panose="020B0502040204020203"/>
              </a:rPr>
              <a:t>November 2025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9" y="2574536"/>
            <a:ext cx="5878583" cy="3394971"/>
          </a:xfrm>
          <a:prstGeom prst="rect">
            <a:avLst/>
          </a:prstGeom>
          <a:ln w="88900" cap="sq" cmpd="thickThin">
            <a:solidFill>
              <a:schemeClr val="tx2"/>
            </a:solidFill>
            <a:prstDash val="solid"/>
            <a:miter lim="800000"/>
            <a:headEnd/>
            <a:tailEnd/>
          </a:ln>
          <a:effectLst>
            <a:innerShdw blurRad="76200">
              <a:srgbClr val="000000"/>
            </a:innerShdw>
          </a:effectLst>
        </p:spPr>
      </p:pic>
      <p:sp>
        <p:nvSpPr>
          <p:cNvPr id="12" name="TextBox 11"/>
          <p:cNvSpPr txBox="1"/>
          <p:nvPr/>
        </p:nvSpPr>
        <p:spPr>
          <a:xfrm>
            <a:off x="570874" y="7584683"/>
            <a:ext cx="2570975" cy="492443"/>
          </a:xfrm>
          <a:prstGeom prst="rect">
            <a:avLst/>
          </a:prstGeom>
          <a:noFill/>
        </p:spPr>
        <p:txBody>
          <a:bodyPr wrap="square" rtlCol="0">
            <a:spAutoFit/>
          </a:bodyPr>
          <a:lstStyle/>
          <a:p>
            <a:pPr algn="ctr"/>
            <a:r>
              <a:rPr lang="en-IN" sz="1300" b="1" dirty="0">
                <a:solidFill>
                  <a:schemeClr val="tx2"/>
                </a:solidFill>
                <a:latin typeface="Segoe UI" panose="020B0502040204020203"/>
              </a:rPr>
              <a:t>DR. Neeraj Mohan Puri</a:t>
            </a:r>
          </a:p>
          <a:p>
            <a:pPr algn="ctr"/>
            <a:r>
              <a:rPr lang="en-IN" sz="1300" b="1" dirty="0">
                <a:solidFill>
                  <a:schemeClr val="tx2"/>
                </a:solidFill>
                <a:latin typeface="Segoe UI" panose="020B0502040204020203"/>
              </a:rPr>
              <a:t>Principal</a:t>
            </a:r>
            <a:endParaRPr lang="en-US" sz="1300" b="1" dirty="0">
              <a:solidFill>
                <a:schemeClr val="tx2"/>
              </a:solidFill>
            </a:endParaRPr>
          </a:p>
        </p:txBody>
      </p:sp>
      <p:sp>
        <p:nvSpPr>
          <p:cNvPr id="20" name="TextBox 19"/>
          <p:cNvSpPr txBox="1"/>
          <p:nvPr/>
        </p:nvSpPr>
        <p:spPr>
          <a:xfrm>
            <a:off x="2608094" y="6044922"/>
            <a:ext cx="3646966" cy="461665"/>
          </a:xfrm>
          <a:prstGeom prst="rect">
            <a:avLst/>
          </a:prstGeom>
          <a:noFill/>
        </p:spPr>
        <p:txBody>
          <a:bodyPr wrap="square" rtlCol="0">
            <a:spAutoFit/>
          </a:bodyPr>
          <a:lstStyle/>
          <a:p>
            <a:pPr algn="l"/>
            <a:r>
              <a:rPr lang="en-IN" sz="2400" b="1" dirty="0">
                <a:solidFill>
                  <a:schemeClr val="tx2"/>
                </a:solidFill>
                <a:latin typeface="Algerian" panose="04020705040A02060702" pitchFamily="82" charset="0"/>
                <a:ea typeface="Baskerville" panose="02020502070401020303" pitchFamily="18" charset="0"/>
              </a:rPr>
              <a:t>Editorial Team</a:t>
            </a:r>
            <a:endParaRPr lang="en-US" sz="2400" dirty="0">
              <a:solidFill>
                <a:schemeClr val="tx2"/>
              </a:solidFill>
              <a:latin typeface="Algerian" panose="04020705040A02060702" pitchFamily="82" charset="0"/>
              <a:ea typeface="Baskerville" panose="02020502070401020303" pitchFamily="18" charset="0"/>
            </a:endParaRPr>
          </a:p>
        </p:txBody>
      </p:sp>
      <p:sp>
        <p:nvSpPr>
          <p:cNvPr id="21" name="TextBox 20"/>
          <p:cNvSpPr txBox="1"/>
          <p:nvPr/>
        </p:nvSpPr>
        <p:spPr>
          <a:xfrm>
            <a:off x="3066583" y="8269291"/>
            <a:ext cx="2421422" cy="369332"/>
          </a:xfrm>
          <a:prstGeom prst="rect">
            <a:avLst/>
          </a:prstGeom>
          <a:noFill/>
        </p:spPr>
        <p:txBody>
          <a:bodyPr wrap="square" rtlCol="0">
            <a:spAutoFit/>
          </a:bodyPr>
          <a:lstStyle/>
          <a:p>
            <a:pPr algn="l"/>
            <a:r>
              <a:rPr lang="en-IN" b="1" dirty="0">
                <a:solidFill>
                  <a:schemeClr val="tx2"/>
                </a:solidFill>
                <a:latin typeface="Algerian" panose="04020705040A02060702" pitchFamily="82" charset="0"/>
              </a:rPr>
              <a:t>Student Editors</a:t>
            </a:r>
            <a:endParaRPr lang="en-US" b="1" dirty="0">
              <a:solidFill>
                <a:schemeClr val="tx2"/>
              </a:solidFill>
              <a:latin typeface="Algerian" panose="04020705040A02060702" pitchFamily="82" charset="0"/>
            </a:endParaRPr>
          </a:p>
        </p:txBody>
      </p:sp>
      <p:sp>
        <p:nvSpPr>
          <p:cNvPr id="35" name="Rectangle 34"/>
          <p:cNvSpPr/>
          <p:nvPr/>
        </p:nvSpPr>
        <p:spPr>
          <a:xfrm>
            <a:off x="0"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a:t>
            </a:r>
            <a:r>
              <a:rPr sz="1200" dirty="0">
                <a:solidFill>
                  <a:srgbClr val="FFFFFF"/>
                </a:solidFill>
                <a:latin typeface="Segoe UI" panose="020B0502040204020203"/>
              </a:rPr>
              <a:t> 2025</a:t>
            </a:r>
          </a:p>
        </p:txBody>
      </p:sp>
      <p:sp>
        <p:nvSpPr>
          <p:cNvPr id="7" name="AutoShape 2"/>
          <p:cNvSpPr/>
          <p:nvPr/>
        </p:nvSpPr>
        <p:spPr>
          <a:xfrm>
            <a:off x="538578" y="240059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sp>
        <p:nvSpPr>
          <p:cNvPr id="23" name="AutoShape 2"/>
          <p:cNvSpPr/>
          <p:nvPr/>
        </p:nvSpPr>
        <p:spPr>
          <a:xfrm>
            <a:off x="516988" y="1403348"/>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t="2699" b="52842"/>
          <a:stretch>
            <a:fillRect/>
          </a:stretch>
        </p:blipFill>
        <p:spPr>
          <a:xfrm>
            <a:off x="2804635" y="683146"/>
            <a:ext cx="2178507" cy="651200"/>
          </a:xfrm>
          <a:prstGeom prst="rect">
            <a:avLst/>
          </a:prstGeom>
        </p:spPr>
      </p:pic>
      <p:sp>
        <p:nvSpPr>
          <p:cNvPr id="31" name="AutoShape 2"/>
          <p:cNvSpPr/>
          <p:nvPr/>
        </p:nvSpPr>
        <p:spPr>
          <a:xfrm>
            <a:off x="570874" y="820036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589318" y="6500739"/>
            <a:ext cx="909578" cy="105576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5350983" y="7621257"/>
            <a:ext cx="1386249"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Mr. Sushil</a:t>
            </a:r>
          </a:p>
          <a:p>
            <a:pPr algn="ctr"/>
            <a:r>
              <a:rPr lang="en-IN" sz="1300" b="1" dirty="0">
                <a:solidFill>
                  <a:schemeClr val="tx2"/>
                </a:solidFill>
                <a:latin typeface="Segoe UI" panose="020B0502040204020203"/>
              </a:rPr>
              <a:t>Editor</a:t>
            </a:r>
            <a:endParaRPr lang="en-US" sz="1300" b="1" dirty="0">
              <a:solidFill>
                <a:schemeClr val="tx2"/>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604344" y="8725286"/>
            <a:ext cx="877150" cy="986214"/>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54444" y="8750681"/>
            <a:ext cx="922279" cy="933225"/>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43362" y="8775543"/>
            <a:ext cx="877150" cy="952893"/>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1" name="TextBox 10"/>
          <p:cNvSpPr txBox="1"/>
          <p:nvPr/>
        </p:nvSpPr>
        <p:spPr>
          <a:xfrm>
            <a:off x="3299027" y="9780815"/>
            <a:ext cx="159833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Vaanya</a:t>
            </a:r>
          </a:p>
          <a:p>
            <a:pPr algn="ctr"/>
            <a:r>
              <a:rPr lang="en-IN" sz="1300" b="1" dirty="0">
                <a:solidFill>
                  <a:schemeClr val="tx2"/>
                </a:solidFill>
                <a:latin typeface="Segoe UI" panose="020B0502040204020203"/>
              </a:rPr>
              <a:t>(X-Peace)</a:t>
            </a:r>
            <a:endParaRPr lang="en-US" sz="1300" b="1" dirty="0">
              <a:solidFill>
                <a:schemeClr val="tx2"/>
              </a:solidFill>
            </a:endParaRPr>
          </a:p>
        </p:txBody>
      </p:sp>
      <p:sp>
        <p:nvSpPr>
          <p:cNvPr id="13" name="TextBox 12"/>
          <p:cNvSpPr txBox="1"/>
          <p:nvPr/>
        </p:nvSpPr>
        <p:spPr>
          <a:xfrm>
            <a:off x="1044535" y="9755372"/>
            <a:ext cx="131668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Manasvi</a:t>
            </a:r>
          </a:p>
          <a:p>
            <a:pPr algn="ctr"/>
            <a:r>
              <a:rPr lang="en-IN" sz="1300" b="1" dirty="0">
                <a:solidFill>
                  <a:schemeClr val="tx2"/>
                </a:solidFill>
                <a:latin typeface="Segoe UI" panose="020B0502040204020203"/>
              </a:rPr>
              <a:t> (XI-Med)</a:t>
            </a:r>
            <a:endParaRPr lang="en-US" sz="1300" b="1" dirty="0">
              <a:solidFill>
                <a:schemeClr val="tx2"/>
              </a:solidFill>
            </a:endParaRPr>
          </a:p>
        </p:txBody>
      </p:sp>
      <p:sp>
        <p:nvSpPr>
          <p:cNvPr id="14" name="TextBox 13"/>
          <p:cNvSpPr txBox="1"/>
          <p:nvPr/>
        </p:nvSpPr>
        <p:spPr>
          <a:xfrm>
            <a:off x="5149343" y="9768140"/>
            <a:ext cx="2009911"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Aditya Mehra</a:t>
            </a:r>
          </a:p>
          <a:p>
            <a:pPr algn="ctr"/>
            <a:r>
              <a:rPr lang="en-IN" sz="1300" b="1" dirty="0">
                <a:solidFill>
                  <a:schemeClr val="tx2"/>
                </a:solidFill>
                <a:latin typeface="Segoe UI" panose="020B0502040204020203"/>
              </a:rPr>
              <a:t>(X-Loyal)</a:t>
            </a:r>
            <a:endParaRPr lang="en-US" sz="1300" b="1" dirty="0">
              <a:solidFill>
                <a:schemeClr val="tx2"/>
              </a:solidFill>
            </a:endParaRPr>
          </a:p>
        </p:txBody>
      </p:sp>
      <p:pic>
        <p:nvPicPr>
          <p:cNvPr id="15" name="Picture 14">
            <a:extLst>
              <a:ext uri="{FF2B5EF4-FFF2-40B4-BE49-F238E27FC236}">
                <a16:creationId xmlns:a16="http://schemas.microsoft.com/office/drawing/2014/main" id="{B58189F7-8D91-2410-364D-BF972A09452B}"/>
              </a:ext>
            </a:extLst>
          </p:cNvPr>
          <p:cNvPicPr>
            <a:picLocks noChangeAspect="1"/>
          </p:cNvPicPr>
          <p:nvPr/>
        </p:nvPicPr>
        <p:blipFill>
          <a:blip r:embed="rId8" cstate="print">
            <a:extLst>
              <a:ext uri="{28A0092B-C50C-407E-A947-70E740481C1C}">
                <a14:useLocalDpi xmlns:a14="http://schemas.microsoft.com/office/drawing/2010/main" val="0"/>
              </a:ext>
            </a:extLst>
          </a:blip>
          <a:srcRect t="28725" r="28104" b="26627"/>
          <a:stretch>
            <a:fillRect/>
          </a:stretch>
        </p:blipFill>
        <p:spPr>
          <a:xfrm>
            <a:off x="1434071" y="6492616"/>
            <a:ext cx="909578" cy="1055761"/>
          </a:xfrm>
          <a:prstGeom prst="rect">
            <a:avLst/>
          </a:prstGeom>
          <a:ln w="38100">
            <a:solidFill>
              <a:schemeClr val="tx2"/>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E08E-A020-9E79-1188-D3CA44679EEA}"/>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476CF663-D18B-E8B7-5B65-D2ABABD13D0F}"/>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62AF8AC2-7851-87AA-C653-EA5993A1FB64}"/>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0A9E27A9-7329-4537-9BC7-1401BD2E8206}"/>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C006E58F-F7D3-3A58-9A42-6502CB534ACB}"/>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32783429-99BE-B03C-AB8D-6FDF8C823CD1}"/>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8275FE8A-8954-D109-BD8B-87D1D40604A8}"/>
              </a:ext>
            </a:extLst>
          </p:cNvPr>
          <p:cNvSpPr txBox="1"/>
          <p:nvPr/>
        </p:nvSpPr>
        <p:spPr>
          <a:xfrm>
            <a:off x="196850" y="3391935"/>
            <a:ext cx="7010401" cy="6307432"/>
          </a:xfrm>
          <a:prstGeom prst="rect">
            <a:avLst/>
          </a:prstGeom>
          <a:noFill/>
        </p:spPr>
        <p:txBody>
          <a:bodyPr wrap="square">
            <a:spAutoFit/>
          </a:bodyPr>
          <a:lstStyle/>
          <a:p>
            <a:pPr algn="just">
              <a:lnSpc>
                <a:spcPct val="107000"/>
              </a:lnSpc>
              <a:spcAft>
                <a:spcPts val="800"/>
              </a:spcAft>
              <a:buNone/>
            </a:pP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The LKG students of our school presented a delightful play on </a:t>
            </a:r>
            <a:r>
              <a:rPr lang="en-IN" i="1" kern="100" dirty="0">
                <a:effectLst/>
                <a:latin typeface="Times New Roman" panose="02020603050405020304" pitchFamily="18" charset="0"/>
                <a:ea typeface="Calibri" panose="020F0502020204030204" pitchFamily="34" charset="0"/>
                <a:cs typeface="Times New Roman" panose="02020603050405020304" pitchFamily="18" charset="0"/>
              </a:rPr>
              <a:t>Green Diwali</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 spreading an inspiring message about celebrating the festival in an eco-friendly way. The young learners beautifully portrayed the importance of protecting our environment and demonstrated that true joy lies in celebrating with diyas, sweets, and smiles instead of crackers and smoke. Their enthusiasm and innocence filled the atmosphere with happiness and hope.</a:t>
            </a:r>
          </a:p>
          <a:p>
            <a:pPr algn="just">
              <a:lnSpc>
                <a:spcPct val="107000"/>
              </a:lnSpc>
              <a:spcAft>
                <a:spcPts val="800"/>
              </a:spcAft>
              <a:buNone/>
            </a:pP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The play emphasized that a clean and green Diwali is indeed a happy Diwali. The vibrant costumes, expressive dialogues, and cheerful performances made the event memorable for everyone present. The message of reducing pollution and caring for nature was conveyed in the most heartwarming manner by our tiny tots.</a:t>
            </a:r>
          </a:p>
          <a:p>
            <a:pPr algn="just">
              <a:lnSpc>
                <a:spcPct val="107000"/>
              </a:lnSpc>
              <a:spcAft>
                <a:spcPts val="800"/>
              </a:spcAft>
              <a:buNone/>
            </a:pP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Our respected Principal, </a:t>
            </a:r>
            <a:r>
              <a:rPr lang="en-IN" b="1" kern="100" dirty="0">
                <a:effectLst/>
                <a:latin typeface="Times New Roman" panose="02020603050405020304" pitchFamily="18" charset="0"/>
                <a:ea typeface="Calibri" panose="020F0502020204030204" pitchFamily="34" charset="0"/>
                <a:cs typeface="Times New Roman" panose="02020603050405020304" pitchFamily="18" charset="0"/>
              </a:rPr>
              <a:t>Dr. Neeraj Mohan Puri</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 graced the occasion and shared his words of wisdom with the students. He appreciated their wonderful performance and encouraged everyone to follow the message of celebrating a pollution-free and safe Diwali. Dr. Puri praised the efforts of the teachers and parents for guiding the children and instilling in them values of environmental responsibility.</a:t>
            </a:r>
          </a:p>
          <a:p>
            <a:pPr algn="just">
              <a:lnSpc>
                <a:spcPct val="107000"/>
              </a:lnSpc>
              <a:spcAft>
                <a:spcPts val="800"/>
              </a:spcAft>
              <a:buNone/>
            </a:pP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The event concluded with loud applause and smiles all around, marking a meaningful start to the festive season.</a:t>
            </a:r>
          </a:p>
        </p:txBody>
      </p:sp>
      <p:pic>
        <p:nvPicPr>
          <p:cNvPr id="6" name="Picture 5">
            <a:extLst>
              <a:ext uri="{FF2B5EF4-FFF2-40B4-BE49-F238E27FC236}">
                <a16:creationId xmlns:a16="http://schemas.microsoft.com/office/drawing/2014/main" id="{44F3A6B8-BF71-756E-FC41-C0BBF168F8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70" y="1385605"/>
            <a:ext cx="3236381" cy="182046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420C10D-D28B-5B34-F11A-49FFD81D71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30650" y="1385605"/>
            <a:ext cx="2744633" cy="182046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27DEE68-5AA1-B924-D69F-7D036147BCAB}"/>
              </a:ext>
            </a:extLst>
          </p:cNvPr>
          <p:cNvSpPr txBox="1"/>
          <p:nvPr/>
        </p:nvSpPr>
        <p:spPr>
          <a:xfrm>
            <a:off x="1411444" y="270680"/>
            <a:ext cx="5038411" cy="461665"/>
          </a:xfrm>
          <a:prstGeom prst="rect">
            <a:avLst/>
          </a:prstGeom>
          <a:noFill/>
        </p:spPr>
        <p:txBody>
          <a:bodyPr wrap="square">
            <a:spAutoFit/>
          </a:bodyPr>
          <a:lstStyle/>
          <a:p>
            <a:r>
              <a:rPr lang="en-US" sz="2400" b="1" dirty="0">
                <a:solidFill>
                  <a:schemeClr val="tx2"/>
                </a:solidFill>
                <a:latin typeface="Times New Roman" panose="02020603050405020304" pitchFamily="18" charset="0"/>
                <a:cs typeface="Times New Roman" panose="02020603050405020304" pitchFamily="18" charset="0"/>
              </a:rPr>
              <a:t>Little Stars Shine for a Green Diwali</a:t>
            </a:r>
            <a:endParaRPr lang="en-IN" sz="2400" b="1" dirty="0">
              <a:solidFill>
                <a:schemeClr val="tx2"/>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68CDBC5-136D-B93B-4293-E50CD951E269}"/>
              </a:ext>
            </a:extLst>
          </p:cNvPr>
          <p:cNvSpPr txBox="1"/>
          <p:nvPr/>
        </p:nvSpPr>
        <p:spPr>
          <a:xfrm>
            <a:off x="2854324" y="868088"/>
            <a:ext cx="2484592"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Ms. S</a:t>
            </a:r>
            <a:r>
              <a:rPr lang="en-IN" sz="1600" b="1" dirty="0" err="1">
                <a:solidFill>
                  <a:schemeClr val="tx2"/>
                </a:solidFill>
                <a:latin typeface="Times New Roman" panose="02020603050405020304" pitchFamily="18" charset="0"/>
                <a:cs typeface="Times New Roman" panose="02020603050405020304" pitchFamily="18" charset="0"/>
              </a:rPr>
              <a:t>hanali</a:t>
            </a:r>
            <a:r>
              <a:rPr lang="en-US" sz="1600" b="1" dirty="0">
                <a:solidFill>
                  <a:schemeClr val="tx2"/>
                </a:solidFill>
                <a:latin typeface="Times New Roman" panose="02020603050405020304" pitchFamily="18" charset="0"/>
                <a:cs typeface="Times New Roman" panose="02020603050405020304" pitchFamily="18" charset="0"/>
              </a:rPr>
              <a:t> </a:t>
            </a:r>
            <a:endParaRPr lang="en-IN" sz="1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442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E08E-A020-9E79-1188-D3CA44679EEA}"/>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476CF663-D18B-E8B7-5B65-D2ABABD13D0F}"/>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62AF8AC2-7851-87AA-C653-EA5993A1FB64}"/>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0A9E27A9-7329-4537-9BC7-1401BD2E8206}"/>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C006E58F-F7D3-3A58-9A42-6502CB534ACB}"/>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32783429-99BE-B03C-AB8D-6FDF8C823CD1}"/>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8275FE8A-8954-D109-BD8B-87D1D40604A8}"/>
              </a:ext>
            </a:extLst>
          </p:cNvPr>
          <p:cNvSpPr txBox="1"/>
          <p:nvPr/>
        </p:nvSpPr>
        <p:spPr>
          <a:xfrm>
            <a:off x="156629" y="3563958"/>
            <a:ext cx="7010401" cy="4677627"/>
          </a:xfrm>
          <a:prstGeom prst="rect">
            <a:avLst/>
          </a:prstGeom>
          <a:noFill/>
        </p:spPr>
        <p:txBody>
          <a:bodyPr wrap="square" anchor="b">
            <a:spAutoFit/>
          </a:bodyPr>
          <a:lstStyle/>
          <a:p>
            <a:pPr algn="just"/>
            <a:r>
              <a:rPr lang="en-IN" sz="1400" dirty="0">
                <a:effectLst/>
                <a:latin typeface="Times New Roman" panose="02020603050405020304" pitchFamily="18" charset="0"/>
                <a:ea typeface="Times New Roman" panose="02020603050405020304" pitchFamily="18" charset="0"/>
              </a:rPr>
              <a:t>An Inter School BizQuiz-01 was organized on October 31st at MODERN SANDEEPNI SCHOOL, bringing together the brightest young business minds from five participating schools. The event aimed to promote awareness of current business trends, corporate affairs, and entrepreneurial thinking among students.</a:t>
            </a:r>
          </a:p>
          <a:p>
            <a:pPr algn="just"/>
            <a:r>
              <a:rPr lang="en-IN" sz="1400" dirty="0">
                <a:effectLst/>
                <a:latin typeface="Times New Roman" panose="02020603050405020304" pitchFamily="18" charset="0"/>
                <a:ea typeface="Times New Roman" panose="02020603050405020304" pitchFamily="18" charset="0"/>
              </a:rPr>
              <a:t>A total of five schools took part in the competition, with each team comprising two members. The quiz consisted of multiple rounds, including Business Awareness, Logo Identification, Rapid Fire, and a Final Buzzer Round. Each round tested the participants’ knowledge, speed, and analytical skills.</a:t>
            </a:r>
          </a:p>
          <a:p>
            <a:pPr algn="just"/>
            <a:r>
              <a:rPr lang="en-IN" sz="1400" dirty="0">
                <a:effectLst/>
                <a:latin typeface="Times New Roman" panose="02020603050405020304" pitchFamily="18" charset="0"/>
                <a:ea typeface="Times New Roman" panose="02020603050405020304" pitchFamily="18" charset="0"/>
              </a:rPr>
              <a:t>The event commenced with a welcome address by </a:t>
            </a:r>
            <a:r>
              <a:rPr lang="en-IN" sz="1400" dirty="0" err="1">
                <a:effectLst/>
                <a:latin typeface="Times New Roman" panose="02020603050405020304" pitchFamily="18" charset="0"/>
                <a:ea typeface="Times New Roman" panose="02020603050405020304" pitchFamily="18" charset="0"/>
              </a:rPr>
              <a:t>Ms.Aradhna</a:t>
            </a:r>
            <a:r>
              <a:rPr lang="en-IN" sz="1400" dirty="0">
                <a:effectLst/>
                <a:latin typeface="Times New Roman" panose="02020603050405020304" pitchFamily="18" charset="0"/>
                <a:ea typeface="Times New Roman" panose="02020603050405020304" pitchFamily="18" charset="0"/>
              </a:rPr>
              <a:t>, followed by the lighting of the lamp ceremony. The highlight of the program was the enthusiastic participation and healthy competition among the teams, which kept the audience thoroughly engaged.</a:t>
            </a:r>
          </a:p>
          <a:p>
            <a:pPr algn="just"/>
            <a:r>
              <a:rPr lang="en-IN" sz="1400" dirty="0">
                <a:effectLst/>
                <a:latin typeface="Times New Roman" panose="02020603050405020304" pitchFamily="18" charset="0"/>
                <a:ea typeface="Times New Roman" panose="02020603050405020304" pitchFamily="18" charset="0"/>
              </a:rPr>
              <a:t>After an intense and exciting contest, Angels Public School emerged as the winner of the Inter School </a:t>
            </a:r>
            <a:r>
              <a:rPr lang="en-IN" sz="1400" dirty="0" err="1">
                <a:effectLst/>
                <a:latin typeface="Times New Roman" panose="02020603050405020304" pitchFamily="18" charset="0"/>
                <a:ea typeface="Times New Roman" panose="02020603050405020304" pitchFamily="18" charset="0"/>
              </a:rPr>
              <a:t>BizQuiz</a:t>
            </a:r>
            <a:r>
              <a:rPr lang="en-IN" sz="1400" dirty="0">
                <a:effectLst/>
                <a:latin typeface="Times New Roman" panose="02020603050405020304" pitchFamily="18" charset="0"/>
                <a:ea typeface="Times New Roman" panose="02020603050405020304" pitchFamily="18" charset="0"/>
              </a:rPr>
              <a:t> 2025, showcasing exceptional business acumen and teamwork.</a:t>
            </a:r>
          </a:p>
          <a:p>
            <a:pPr algn="just"/>
            <a:r>
              <a:rPr lang="en-IN" sz="1400" dirty="0">
                <a:effectLst/>
                <a:latin typeface="Times New Roman" panose="02020603050405020304" pitchFamily="18" charset="0"/>
                <a:ea typeface="Times New Roman" panose="02020603050405020304" pitchFamily="18" charset="0"/>
              </a:rPr>
              <a:t>The event concluded with a motivational address by our </a:t>
            </a:r>
            <a:r>
              <a:rPr lang="en-IN" sz="1400" b="1" dirty="0">
                <a:effectLst/>
                <a:latin typeface="Times New Roman" panose="02020603050405020304" pitchFamily="18" charset="0"/>
                <a:ea typeface="Times New Roman" panose="02020603050405020304" pitchFamily="18" charset="0"/>
              </a:rPr>
              <a:t>respected Chairman Captain Salil Mahajan and Notable Principal Dr. Neeraj Mohan Puri</a:t>
            </a:r>
            <a:r>
              <a:rPr lang="en-IN" sz="1400" dirty="0">
                <a:effectLst/>
                <a:latin typeface="Times New Roman" panose="02020603050405020304" pitchFamily="18" charset="0"/>
                <a:ea typeface="Times New Roman" panose="02020603050405020304" pitchFamily="18" charset="0"/>
              </a:rPr>
              <a:t>, who congratulated all participants for their commendable performance and encouraged them to continue enhancing their knowledge beyond textbooks. Certificates and trophies were awarded to the winners and participants.</a:t>
            </a:r>
          </a:p>
          <a:p>
            <a:pPr algn="just"/>
            <a:r>
              <a:rPr lang="en-IN" sz="1400" dirty="0">
                <a:effectLst/>
                <a:latin typeface="Times New Roman" panose="02020603050405020304" pitchFamily="18" charset="0"/>
                <a:ea typeface="Times New Roman" panose="02020603050405020304" pitchFamily="18" charset="0"/>
              </a:rPr>
              <a:t>The Inter School </a:t>
            </a:r>
            <a:r>
              <a:rPr lang="en-IN" sz="1400" dirty="0" err="1">
                <a:effectLst/>
                <a:latin typeface="Times New Roman" panose="02020603050405020304" pitchFamily="18" charset="0"/>
                <a:ea typeface="Times New Roman" panose="02020603050405020304" pitchFamily="18" charset="0"/>
              </a:rPr>
              <a:t>BizQuiz</a:t>
            </a:r>
            <a:r>
              <a:rPr lang="en-IN" sz="1400" dirty="0">
                <a:effectLst/>
                <a:latin typeface="Times New Roman" panose="02020603050405020304" pitchFamily="18" charset="0"/>
                <a:ea typeface="Times New Roman" panose="02020603050405020304" pitchFamily="18" charset="0"/>
              </a:rPr>
              <a:t> was a grand success, fostering a spirit of learning, collaboration, and competitiveness among students, while also strengthening inter-school relationships.</a:t>
            </a:r>
          </a:p>
          <a:p>
            <a:pPr algn="just">
              <a:lnSpc>
                <a:spcPct val="107000"/>
              </a:lnSpc>
              <a:spcAft>
                <a:spcPts val="800"/>
              </a:spcAft>
              <a:buNone/>
            </a:pPr>
            <a:endParaRPr lang="en-IN"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4F3A6B8-BF71-756E-FC41-C0BBF168F888}"/>
              </a:ext>
            </a:extLst>
          </p:cNvPr>
          <p:cNvPicPr>
            <a:picLocks noChangeAspect="1"/>
          </p:cNvPicPr>
          <p:nvPr/>
        </p:nvPicPr>
        <p:blipFill>
          <a:blip r:embed="rId2"/>
          <a:srcRect/>
          <a:stretch/>
        </p:blipFill>
        <p:spPr>
          <a:xfrm>
            <a:off x="389470" y="1385604"/>
            <a:ext cx="3236381" cy="1820463"/>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27DEE68-5AA1-B924-D69F-7D036147BCAB}"/>
              </a:ext>
            </a:extLst>
          </p:cNvPr>
          <p:cNvSpPr txBox="1"/>
          <p:nvPr/>
        </p:nvSpPr>
        <p:spPr>
          <a:xfrm>
            <a:off x="2259477" y="211710"/>
            <a:ext cx="3934846" cy="461665"/>
          </a:xfrm>
          <a:prstGeom prst="rect">
            <a:avLst/>
          </a:prstGeom>
          <a:noFill/>
        </p:spPr>
        <p:txBody>
          <a:bodyPr wrap="square">
            <a:spAutoFit/>
          </a:bodyPr>
          <a:lstStyle/>
          <a:p>
            <a:r>
              <a:rPr lang="en-IN" sz="2400" b="1" dirty="0">
                <a:solidFill>
                  <a:schemeClr val="tx2"/>
                </a:solidFill>
                <a:effectLst/>
                <a:latin typeface="Times New Roman" panose="02020603050405020304" pitchFamily="18" charset="0"/>
                <a:ea typeface="Times New Roman" panose="02020603050405020304" pitchFamily="18" charset="0"/>
              </a:rPr>
              <a:t>Inter School </a:t>
            </a:r>
            <a:r>
              <a:rPr lang="en-IN" sz="2400" b="1" dirty="0" err="1">
                <a:solidFill>
                  <a:schemeClr val="tx2"/>
                </a:solidFill>
                <a:effectLst/>
                <a:latin typeface="Times New Roman" panose="02020603050405020304" pitchFamily="18" charset="0"/>
                <a:ea typeface="Times New Roman" panose="02020603050405020304" pitchFamily="18" charset="0"/>
              </a:rPr>
              <a:t>BizQuiz</a:t>
            </a:r>
            <a:r>
              <a:rPr lang="en-IN" sz="2400" b="1" dirty="0">
                <a:solidFill>
                  <a:schemeClr val="tx2"/>
                </a:solidFill>
                <a:effectLst/>
                <a:latin typeface="Times New Roman" panose="02020603050405020304" pitchFamily="18" charset="0"/>
                <a:ea typeface="Times New Roman" panose="02020603050405020304" pitchFamily="18" charset="0"/>
              </a:rPr>
              <a:t> </a:t>
            </a:r>
            <a:endParaRPr lang="en-IN" sz="2400" b="1" dirty="0">
              <a:solidFill>
                <a:schemeClr val="tx2"/>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68CDBC5-136D-B93B-4293-E50CD951E269}"/>
              </a:ext>
            </a:extLst>
          </p:cNvPr>
          <p:cNvSpPr txBox="1"/>
          <p:nvPr/>
        </p:nvSpPr>
        <p:spPr>
          <a:xfrm>
            <a:off x="2411873" y="878771"/>
            <a:ext cx="3170392"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Ms. </a:t>
            </a:r>
            <a:r>
              <a:rPr lang="en-IN" sz="1600" b="1" dirty="0" err="1">
                <a:solidFill>
                  <a:schemeClr val="tx2"/>
                </a:solidFill>
                <a:latin typeface="Times New Roman" panose="02020603050405020304" pitchFamily="18" charset="0"/>
                <a:cs typeface="Times New Roman" panose="02020603050405020304" pitchFamily="18" charset="0"/>
              </a:rPr>
              <a:t>Aradhna</a:t>
            </a:r>
            <a:r>
              <a:rPr lang="en-US" sz="1600" b="1" dirty="0">
                <a:solidFill>
                  <a:schemeClr val="tx2"/>
                </a:solidFill>
                <a:latin typeface="Times New Roman" panose="02020603050405020304" pitchFamily="18" charset="0"/>
                <a:cs typeface="Times New Roman" panose="02020603050405020304" pitchFamily="18" charset="0"/>
              </a:rPr>
              <a:t> </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B118003-8789-4AD5-DFC6-0339336F40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248" y="1385603"/>
            <a:ext cx="3388781" cy="1820463"/>
          </a:xfrm>
          <a:prstGeom prst="rect">
            <a:avLst/>
          </a:prstGeom>
          <a:ln w="38100">
            <a:solidFill>
              <a:schemeClr val="accent1"/>
            </a:solidFill>
          </a:ln>
        </p:spPr>
      </p:pic>
    </p:spTree>
    <p:extLst>
      <p:ext uri="{BB962C8B-B14F-4D97-AF65-F5344CB8AC3E}">
        <p14:creationId xmlns:p14="http://schemas.microsoft.com/office/powerpoint/2010/main" val="300436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692E0-5853-4E17-8E6B-5FF2271D0FC0}"/>
              </a:ext>
            </a:extLst>
          </p:cNvPr>
          <p:cNvPicPr>
            <a:picLocks noChangeAspect="1"/>
          </p:cNvPicPr>
          <p:nvPr/>
        </p:nvPicPr>
        <p:blipFill>
          <a:blip r:embed="rId2">
            <a:extLst>
              <a:ext uri="{28A0092B-C50C-407E-A947-70E740481C1C}">
                <a14:useLocalDpi xmlns:a14="http://schemas.microsoft.com/office/drawing/2010/main" val="0"/>
              </a:ext>
            </a:extLst>
          </a:blip>
          <a:srcRect b="9383"/>
          <a:stretch>
            <a:fillRect/>
          </a:stretch>
        </p:blipFill>
        <p:spPr>
          <a:xfrm>
            <a:off x="0" y="0"/>
            <a:ext cx="7556500" cy="10756900"/>
          </a:xfrm>
          <a:prstGeom prst="rect">
            <a:avLst/>
          </a:prstGeom>
        </p:spPr>
      </p:pic>
    </p:spTree>
    <p:extLst>
      <p:ext uri="{BB962C8B-B14F-4D97-AF65-F5344CB8AC3E}">
        <p14:creationId xmlns:p14="http://schemas.microsoft.com/office/powerpoint/2010/main" val="4033789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F8749-77FE-E879-72E9-3A458154F3DD}"/>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5E1ECFD6-8B89-7996-9ECB-C4EB9BB07E3D}"/>
              </a:ext>
            </a:extLst>
          </p:cNvPr>
          <p:cNvSpPr/>
          <p:nvPr/>
        </p:nvSpPr>
        <p:spPr>
          <a:xfrm>
            <a:off x="0" y="13843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9BE317DB-D06A-24D8-CA27-66D51C83DD12}"/>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DCC9FB0D-9A82-AAE0-3FA5-7028B3D7BDC3}"/>
              </a:ext>
            </a:extLst>
          </p:cNvPr>
          <p:cNvSpPr/>
          <p:nvPr/>
        </p:nvSpPr>
        <p:spPr>
          <a:xfrm>
            <a:off x="-1" y="955993"/>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4EEA3F3A-6CDC-2A1A-174A-68711C45909E}"/>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D41FB8A1-1BEB-EB15-62D6-C69B43C9BBE3}"/>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275A7CC3-FE19-01B5-3B25-99A590A05473}"/>
              </a:ext>
            </a:extLst>
          </p:cNvPr>
          <p:cNvSpPr txBox="1"/>
          <p:nvPr/>
        </p:nvSpPr>
        <p:spPr>
          <a:xfrm>
            <a:off x="349250" y="179497"/>
            <a:ext cx="7010400" cy="774507"/>
          </a:xfrm>
          <a:prstGeom prst="rect">
            <a:avLst/>
          </a:prstGeom>
          <a:noFill/>
        </p:spPr>
        <p:txBody>
          <a:bodyPr wrap="square">
            <a:spAutoFit/>
          </a:bodyPr>
          <a:lstStyle/>
          <a:p>
            <a:pPr algn="ctr">
              <a:lnSpc>
                <a:spcPct val="107000"/>
              </a:lnSpc>
              <a:spcAft>
                <a:spcPts val="800"/>
              </a:spcAft>
              <a:buNone/>
            </a:pPr>
            <a:r>
              <a:rPr lang="en-IN" sz="18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Advances in Medical Biotechnology</a:t>
            </a:r>
            <a:endParaRPr lang="en-IN" sz="18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buNone/>
            </a:pPr>
            <a:r>
              <a:rPr lang="en-IN" sz="1800" b="1" i="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New Vaccines, Gene Editing, and Lab-Grown Organs</a:t>
            </a:r>
          </a:p>
        </p:txBody>
      </p:sp>
      <p:sp>
        <p:nvSpPr>
          <p:cNvPr id="5" name="TextBox 4">
            <a:extLst>
              <a:ext uri="{FF2B5EF4-FFF2-40B4-BE49-F238E27FC236}">
                <a16:creationId xmlns:a16="http://schemas.microsoft.com/office/drawing/2014/main" id="{76097660-B8BD-6824-344B-D24570B9B407}"/>
              </a:ext>
            </a:extLst>
          </p:cNvPr>
          <p:cNvSpPr txBox="1"/>
          <p:nvPr/>
        </p:nvSpPr>
        <p:spPr>
          <a:xfrm>
            <a:off x="2025650" y="1007445"/>
            <a:ext cx="426720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Charanjot Singh ( IX Peace)</a:t>
            </a:r>
            <a:endParaRPr lang="en-IN" sz="1600"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10FE4D-8431-EDEA-F1D9-64CD98C0E685}"/>
              </a:ext>
            </a:extLst>
          </p:cNvPr>
          <p:cNvSpPr txBox="1"/>
          <p:nvPr/>
        </p:nvSpPr>
        <p:spPr>
          <a:xfrm>
            <a:off x="196850" y="3062356"/>
            <a:ext cx="7010400" cy="6955109"/>
          </a:xfrm>
          <a:prstGeom prst="rect">
            <a:avLst/>
          </a:prstGeom>
          <a:noFill/>
        </p:spPr>
        <p:txBody>
          <a:bodyPr wrap="square">
            <a:spAutoFit/>
          </a:bodyPr>
          <a:lstStyle/>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Biotechnology has become one of the most exciting and rapidly advancing fields in modern science. Its influence on medicine is transforming how we prevent, diagnose, and treat diseases, offering new hope for patients around the world.</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1. New Vaccines for a Safer Future</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Recent years have seen the development of next-generation vaccines using biotechnology. mRNA vaccines, such as those created for COVID-19, represent a major breakthrough. They can be designed and produced quickly, helping the world respond faster to new viruses. Scientists are now working on similar vaccines for flu, malaria, and even certain types of cancer.</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 Gene Editing: Correcting DNA Errors</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Gene editing technologies like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CRISPR-Cas9</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allow scientists to precisely modify genes inside living cells. This innovation holds the potential to cure genetic disorders such as sickle cell </a:t>
            </a:r>
            <a:r>
              <a:rPr lang="en-IN" sz="1600" kern="100" dirty="0" err="1">
                <a:effectLst/>
                <a:latin typeface="Times New Roman" panose="02020603050405020304" pitchFamily="18" charset="0"/>
                <a:ea typeface="Calibri" panose="020F0502020204030204" pitchFamily="34" charset="0"/>
                <a:cs typeface="Times New Roman" panose="02020603050405020304" pitchFamily="18" charset="0"/>
              </a:rPr>
              <a:t>anemia</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and muscular dystrophy. It also enables researchers to study diseases more accurately and develop targeted treatments.</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3. Lab-Grown Organs: A Solution to Transplant Shortages</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Tissue engineering and 3D bioprinting are making it possible to grow human organs in the laboratory. Scientists have successfully grown mini-hearts, livers, and kidneys from stem cells. In the future, lab-grown organs could replace damaged ones, reducing transplant waiting times and saving countless lives.</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Conclusion</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Medical biotechnology continues to push boundaries, offering life-changing innovations. From new vaccines to genetic therapies and lab-grown organs, these advancements are paving the way for a healthier, more sustainable future.</a:t>
            </a:r>
          </a:p>
        </p:txBody>
      </p:sp>
      <p:pic>
        <p:nvPicPr>
          <p:cNvPr id="9" name="Picture 8">
            <a:extLst>
              <a:ext uri="{FF2B5EF4-FFF2-40B4-BE49-F238E27FC236}">
                <a16:creationId xmlns:a16="http://schemas.microsoft.com/office/drawing/2014/main" id="{57850FD6-532C-55EB-0855-AD348C18F35F}"/>
              </a:ext>
            </a:extLst>
          </p:cNvPr>
          <p:cNvPicPr>
            <a:picLocks noChangeAspect="1"/>
          </p:cNvPicPr>
          <p:nvPr/>
        </p:nvPicPr>
        <p:blipFill>
          <a:blip r:embed="rId2" cstate="print">
            <a:extLst>
              <a:ext uri="{28A0092B-C50C-407E-A947-70E740481C1C}">
                <a14:useLocalDpi xmlns:a14="http://schemas.microsoft.com/office/drawing/2010/main" val="0"/>
              </a:ext>
            </a:extLst>
          </a:blip>
          <a:srcRect l="16095" r="13014"/>
          <a:stretch>
            <a:fillRect/>
          </a:stretch>
        </p:blipFill>
        <p:spPr>
          <a:xfrm>
            <a:off x="3012362" y="1567801"/>
            <a:ext cx="1531775" cy="144092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927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EDA0B-AA79-16CF-796A-750ECEFBA03A}"/>
              </a:ext>
            </a:extLst>
          </p:cNvPr>
          <p:cNvPicPr>
            <a:picLocks noChangeAspect="1"/>
          </p:cNvPicPr>
          <p:nvPr/>
        </p:nvPicPr>
        <p:blipFill>
          <a:blip r:embed="rId2">
            <a:extLst>
              <a:ext uri="{28A0092B-C50C-407E-A947-70E740481C1C}">
                <a14:useLocalDpi xmlns:a14="http://schemas.microsoft.com/office/drawing/2010/main" val="0"/>
              </a:ext>
            </a:extLst>
          </a:blip>
          <a:srcRect b="7244"/>
          <a:stretch>
            <a:fillRect/>
          </a:stretch>
        </p:blipFill>
        <p:spPr>
          <a:xfrm>
            <a:off x="2188" y="0"/>
            <a:ext cx="7556500" cy="10693400"/>
          </a:xfrm>
          <a:prstGeom prst="rect">
            <a:avLst/>
          </a:prstGeom>
        </p:spPr>
      </p:pic>
    </p:spTree>
    <p:extLst>
      <p:ext uri="{BB962C8B-B14F-4D97-AF65-F5344CB8AC3E}">
        <p14:creationId xmlns:p14="http://schemas.microsoft.com/office/powerpoint/2010/main" val="57905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DB23-5B85-1401-753D-66E83E2F566B}"/>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0184BECA-09F4-6BD2-B141-BE8DC830724A}"/>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D15EBB22-E074-BACD-BBE5-432E2859E34B}"/>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5A8B3223-E7A0-07BE-5E23-A0F4BE1B9A6D}"/>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B5D11C8A-7BA4-9B8D-DA23-15C2C35EB83C}"/>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FCA8A6C2-704A-93FC-F1E0-64AB8F115288}"/>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72BD1A9F-B992-8C56-7236-5D3571A14F3E}"/>
              </a:ext>
            </a:extLst>
          </p:cNvPr>
          <p:cNvSpPr txBox="1"/>
          <p:nvPr/>
        </p:nvSpPr>
        <p:spPr>
          <a:xfrm>
            <a:off x="1416050" y="288920"/>
            <a:ext cx="5029200" cy="407035"/>
          </a:xfrm>
          <a:prstGeom prst="rect">
            <a:avLst/>
          </a:prstGeom>
          <a:noFill/>
        </p:spPr>
        <p:txBody>
          <a:bodyPr wrap="square">
            <a:spAutoFit/>
          </a:bodyPr>
          <a:lstStyle/>
          <a:p>
            <a:pPr>
              <a:lnSpc>
                <a:spcPct val="107000"/>
              </a:lnSpc>
              <a:spcAft>
                <a:spcPts val="800"/>
              </a:spcAft>
              <a:buNone/>
            </a:pPr>
            <a:r>
              <a:rPr lang="en-IN" sz="20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Digital Payments and the Cashless Economy</a:t>
            </a:r>
            <a:endParaRPr lang="en-IN" sz="20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BA5E4C-FDB0-3B5B-4556-C6CD688CB5E0}"/>
              </a:ext>
            </a:extLst>
          </p:cNvPr>
          <p:cNvSpPr txBox="1"/>
          <p:nvPr/>
        </p:nvSpPr>
        <p:spPr>
          <a:xfrm>
            <a:off x="2254250" y="893346"/>
            <a:ext cx="365760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Charvi ( XII-Com)</a:t>
            </a:r>
            <a:endParaRPr lang="en-IN" sz="1600"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8C6F216-1FFE-8D7B-6532-CF1138CD2FD1}"/>
              </a:ext>
            </a:extLst>
          </p:cNvPr>
          <p:cNvSpPr txBox="1"/>
          <p:nvPr/>
        </p:nvSpPr>
        <p:spPr>
          <a:xfrm>
            <a:off x="234949" y="2914066"/>
            <a:ext cx="7086600" cy="6955109"/>
          </a:xfrm>
          <a:prstGeom prst="rect">
            <a:avLst/>
          </a:prstGeom>
          <a:noFill/>
        </p:spPr>
        <p:txBody>
          <a:bodyPr wrap="square">
            <a:spAutoFit/>
          </a:bodyPr>
          <a:lstStyle/>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In today’s fast-changing world,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digital payments</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have become a key part of our daily lives. From buying groceries to paying bills, technology has made money transactions quicker, safer, and more convenient. The move toward a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cashless economy</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is transforming how individuals and businesses handle money.</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The Rise of Digital Transactions</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With the growth of smartphones and the internet, people now prefer using mobile wallets, UPI (Unified Payments Interface), and online banking instead of carrying cash. Apps like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Google Pay</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600" b="1" kern="100" dirty="0" err="1">
                <a:effectLst/>
                <a:latin typeface="Times New Roman" panose="02020603050405020304" pitchFamily="18" charset="0"/>
                <a:ea typeface="Calibri" panose="020F0502020204030204" pitchFamily="34" charset="0"/>
                <a:cs typeface="Times New Roman" panose="02020603050405020304" pitchFamily="18" charset="0"/>
              </a:rPr>
              <a:t>PhonePe</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Paytm</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allow instant money transfers anytime and anywhere. These methods are not only user-friendly but also reduce the risks of theft and counterfeit currency.</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Benefits for Businesses and Consumers</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Digital payments make record-keeping easier for businesses and promote transparency in financial transactions. For consumers, they offer rewards, cashback, and the convenience of contactless shopping. Governments also benefit from better tax collection and reduced cash-handling costs.</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Challenges and the Way Forward</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While digital payments are growing rapidly, issues like cyber security, internet access, and digital literacy remain important challenges. Ensuring safe and inclusive digital systems will help more people join the cashless revolution.</a:t>
            </a:r>
          </a:p>
          <a:p>
            <a:pPr algn="just">
              <a:lnSpc>
                <a:spcPct val="107000"/>
              </a:lnSpc>
              <a:spcAft>
                <a:spcPts val="800"/>
              </a:spcAft>
              <a:buNone/>
            </a:pPr>
            <a:r>
              <a:rPr lang="en-IN" sz="16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Conclusion</a:t>
            </a:r>
            <a:endParaRPr lang="en-IN" sz="16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shift toward digital payments marks a major step toward a modern, connected economy. As technology continues to advance, a cashless future is not just possible — it’s already becoming a reality.</a:t>
            </a:r>
          </a:p>
        </p:txBody>
      </p:sp>
      <p:pic>
        <p:nvPicPr>
          <p:cNvPr id="8" name="Picture 7">
            <a:extLst>
              <a:ext uri="{FF2B5EF4-FFF2-40B4-BE49-F238E27FC236}">
                <a16:creationId xmlns:a16="http://schemas.microsoft.com/office/drawing/2014/main" id="{AD6D687C-C6E7-3970-FE7B-9DFFE4213717}"/>
              </a:ext>
            </a:extLst>
          </p:cNvPr>
          <p:cNvPicPr>
            <a:picLocks noChangeAspect="1"/>
          </p:cNvPicPr>
          <p:nvPr/>
        </p:nvPicPr>
        <p:blipFill>
          <a:blip r:embed="rId2" cstate="print">
            <a:extLst>
              <a:ext uri="{28A0092B-C50C-407E-A947-70E740481C1C}">
                <a14:useLocalDpi xmlns:a14="http://schemas.microsoft.com/office/drawing/2010/main" val="0"/>
              </a:ext>
            </a:extLst>
          </a:blip>
          <a:srcRect l="9379" r="9379"/>
          <a:stretch/>
        </p:blipFill>
        <p:spPr>
          <a:xfrm>
            <a:off x="2787650" y="1331148"/>
            <a:ext cx="1828801" cy="1501186"/>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160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E01A1-6A7B-EBC0-DCD7-4B458A8AEC12}"/>
              </a:ext>
            </a:extLst>
          </p:cNvPr>
          <p:cNvPicPr>
            <a:picLocks noChangeAspect="1"/>
          </p:cNvPicPr>
          <p:nvPr/>
        </p:nvPicPr>
        <p:blipFill>
          <a:blip r:embed="rId2">
            <a:extLst>
              <a:ext uri="{28A0092B-C50C-407E-A947-70E740481C1C}">
                <a14:useLocalDpi xmlns:a14="http://schemas.microsoft.com/office/drawing/2010/main" val="0"/>
              </a:ext>
            </a:extLst>
          </a:blip>
          <a:srcRect b="7958"/>
          <a:stretch>
            <a:fillRect/>
          </a:stretch>
        </p:blipFill>
        <p:spPr>
          <a:xfrm>
            <a:off x="0" y="0"/>
            <a:ext cx="7556500" cy="10693400"/>
          </a:xfrm>
          <a:prstGeom prst="rect">
            <a:avLst/>
          </a:prstGeom>
        </p:spPr>
      </p:pic>
    </p:spTree>
    <p:extLst>
      <p:ext uri="{BB962C8B-B14F-4D97-AF65-F5344CB8AC3E}">
        <p14:creationId xmlns:p14="http://schemas.microsoft.com/office/powerpoint/2010/main" val="101102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2019F82B-4AF9-4BAD-6BB8-68703DF5B286}"/>
              </a:ext>
            </a:extLst>
          </p:cNvPr>
          <p:cNvSpPr txBox="1"/>
          <p:nvPr/>
        </p:nvSpPr>
        <p:spPr>
          <a:xfrm>
            <a:off x="158749" y="3172168"/>
            <a:ext cx="7239000" cy="6609758"/>
          </a:xfrm>
          <a:prstGeom prst="rect">
            <a:avLst/>
          </a:prstGeom>
          <a:noFill/>
        </p:spPr>
        <p:txBody>
          <a:bodyPr wrap="square">
            <a:spAutoFit/>
          </a:bodyPr>
          <a:lstStyle/>
          <a:p>
            <a:pPr algn="just">
              <a:lnSpc>
                <a:spcPct val="107000"/>
              </a:lnSpc>
              <a:spcAft>
                <a:spcPts val="800"/>
              </a:spcAft>
              <a:buNone/>
            </a:pP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Artificial Intelligence (AI) is no longer a futuristic concept — it has quietly become part of our daily routines. From the moment we unlock our phones with facial recognition to the time we stream our </a:t>
            </a:r>
            <a:r>
              <a:rPr lang="en-IN" sz="1400" kern="100" dirty="0" err="1">
                <a:effectLst/>
                <a:latin typeface="Times New Roman" panose="02020603050405020304" pitchFamily="18" charset="0"/>
                <a:ea typeface="Calibri" panose="020F0502020204030204" pitchFamily="34" charset="0"/>
                <a:cs typeface="Times New Roman" panose="02020603050405020304" pitchFamily="18" charset="0"/>
              </a:rPr>
              <a:t>favorite</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shows, AI is working behind the scenes to make life easier and more efficient.</a:t>
            </a:r>
          </a:p>
          <a:p>
            <a:pPr algn="just">
              <a:lnSpc>
                <a:spcPct val="107000"/>
              </a:lnSpc>
              <a:spcAft>
                <a:spcPts val="800"/>
              </a:spcAft>
              <a:buNone/>
            </a:pPr>
            <a:endParaRPr lang="en-IN" sz="1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Smart Assistance and Communication</a:t>
            </a:r>
            <a:endParaRPr lang="en-IN" sz="1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Virtual assistants like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Siri</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Alexa</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Google Assistant</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use AI to understand voice commands, answer questions, and control smart devices. Chatbots also help businesses handle customer queries instantly, making communication faster and more convenient.</a:t>
            </a:r>
          </a:p>
          <a:p>
            <a:pPr algn="just">
              <a:lnSpc>
                <a:spcPct val="107000"/>
              </a:lnSpc>
              <a:spcAft>
                <a:spcPts val="800"/>
              </a:spcAft>
              <a:buNone/>
            </a:pPr>
            <a:endParaRPr lang="en-I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Personalized Experiences</a:t>
            </a:r>
            <a:endParaRPr lang="en-IN" sz="1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AI studies our preferences and </a:t>
            </a:r>
            <a:r>
              <a:rPr lang="en-IN" sz="1400" kern="100" dirty="0" err="1">
                <a:effectLst/>
                <a:latin typeface="Times New Roman" panose="02020603050405020304" pitchFamily="18" charset="0"/>
                <a:ea typeface="Calibri" panose="020F0502020204030204" pitchFamily="34" charset="0"/>
                <a:cs typeface="Times New Roman" panose="02020603050405020304" pitchFamily="18" charset="0"/>
              </a:rPr>
              <a:t>behaviors</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to provide personalized recommendations. Platforms like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Netflix</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YouTube</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Spotify</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suggest shows or songs based on what we like. Even online shopping sites use AI to recommend products tailored to our interests.</a:t>
            </a:r>
          </a:p>
          <a:p>
            <a:pPr algn="just">
              <a:lnSpc>
                <a:spcPct val="107000"/>
              </a:lnSpc>
              <a:spcAft>
                <a:spcPts val="800"/>
              </a:spcAft>
              <a:buNone/>
            </a:pPr>
            <a:endParaRPr lang="en-I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AI in Daily Services</a:t>
            </a:r>
            <a:endParaRPr lang="en-IN" sz="1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AI is transforming essential services too. In healthcare, it helps doctors </a:t>
            </a:r>
            <a:r>
              <a:rPr lang="en-IN" sz="1400" kern="100" dirty="0" err="1">
                <a:effectLst/>
                <a:latin typeface="Times New Roman" panose="02020603050405020304" pitchFamily="18" charset="0"/>
                <a:ea typeface="Calibri" panose="020F0502020204030204" pitchFamily="34" charset="0"/>
                <a:cs typeface="Times New Roman" panose="02020603050405020304" pitchFamily="18" charset="0"/>
              </a:rPr>
              <a:t>analyze</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scans and detect diseases early. In finance, AI detects fraud and assists with secure online transactions. Navigation apps like </a:t>
            </a:r>
            <a:r>
              <a:rPr lang="en-IN" sz="1400" b="1" kern="100" dirty="0">
                <a:effectLst/>
                <a:latin typeface="Times New Roman" panose="02020603050405020304" pitchFamily="18" charset="0"/>
                <a:ea typeface="Calibri" panose="020F0502020204030204" pitchFamily="34" charset="0"/>
                <a:cs typeface="Times New Roman" panose="02020603050405020304" pitchFamily="18" charset="0"/>
              </a:rPr>
              <a:t>Google Maps</a:t>
            </a: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 use AI to find the fastest routes and predict traffic patterns.</a:t>
            </a:r>
          </a:p>
          <a:p>
            <a:pPr algn="just">
              <a:lnSpc>
                <a:spcPct val="107000"/>
              </a:lnSpc>
              <a:spcAft>
                <a:spcPts val="800"/>
              </a:spcAft>
              <a:buNone/>
            </a:pPr>
            <a:endParaRPr lang="en-IN" sz="1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Conclusion</a:t>
            </a:r>
            <a:endParaRPr lang="en-IN" sz="1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IN" sz="1400" kern="100" dirty="0">
                <a:effectLst/>
                <a:latin typeface="Times New Roman" panose="02020603050405020304" pitchFamily="18" charset="0"/>
                <a:ea typeface="Calibri" panose="020F0502020204030204" pitchFamily="34" charset="0"/>
                <a:cs typeface="Times New Roman" panose="02020603050405020304" pitchFamily="18" charset="0"/>
              </a:rPr>
              <a:t>Artificial Intelligence is shaping a smarter, more connected world. It saves time, improves accuracy, and enhances convenience in ways we often overlook. As AI continues to evolve, it will keep finding new ways to simplify and enrich our everyday lives.</a:t>
            </a:r>
          </a:p>
        </p:txBody>
      </p:sp>
      <p:sp>
        <p:nvSpPr>
          <p:cNvPr id="7" name="TextBox 6">
            <a:extLst>
              <a:ext uri="{FF2B5EF4-FFF2-40B4-BE49-F238E27FC236}">
                <a16:creationId xmlns:a16="http://schemas.microsoft.com/office/drawing/2014/main" id="{E9FDBAAE-0953-4CFF-1E3A-45878C33B408}"/>
              </a:ext>
            </a:extLst>
          </p:cNvPr>
          <p:cNvSpPr txBox="1"/>
          <p:nvPr/>
        </p:nvSpPr>
        <p:spPr>
          <a:xfrm>
            <a:off x="1644650" y="306573"/>
            <a:ext cx="4457701" cy="400110"/>
          </a:xfrm>
          <a:prstGeom prst="rect">
            <a:avLst/>
          </a:prstGeom>
          <a:noFill/>
        </p:spPr>
        <p:txBody>
          <a:bodyPr wrap="square">
            <a:spAutoFit/>
          </a:bodyPr>
          <a:lstStyle/>
          <a:p>
            <a:r>
              <a:rPr lang="en-IN" sz="2000" b="1" dirty="0">
                <a:solidFill>
                  <a:schemeClr val="tx2"/>
                </a:solidFill>
                <a:latin typeface="Times New Roman" panose="02020603050405020304" pitchFamily="18" charset="0"/>
                <a:cs typeface="Times New Roman" panose="02020603050405020304" pitchFamily="18" charset="0"/>
              </a:rPr>
              <a:t>Artificial Intelligence in Everyday Life</a:t>
            </a:r>
            <a:endParaRPr lang="en-IN" sz="2000"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C053E0-505E-8472-DE22-B6C7FC5BBC8F}"/>
              </a:ext>
            </a:extLst>
          </p:cNvPr>
          <p:cNvSpPr txBox="1"/>
          <p:nvPr/>
        </p:nvSpPr>
        <p:spPr>
          <a:xfrm>
            <a:off x="2330450" y="848851"/>
            <a:ext cx="327660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Karmanya ( IX Peace)</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74FEBD4-8804-5746-4A16-7725C4176E33}"/>
              </a:ext>
            </a:extLst>
          </p:cNvPr>
          <p:cNvPicPr>
            <a:picLocks noChangeAspect="1"/>
          </p:cNvPicPr>
          <p:nvPr/>
        </p:nvPicPr>
        <p:blipFill>
          <a:blip r:embed="rId2" cstate="print">
            <a:extLst>
              <a:ext uri="{28A0092B-C50C-407E-A947-70E740481C1C}">
                <a14:useLocalDpi xmlns:a14="http://schemas.microsoft.com/office/drawing/2010/main" val="0"/>
              </a:ext>
            </a:extLst>
          </a:blip>
          <a:srcRect l="10155" r="8604"/>
          <a:stretch>
            <a:fillRect/>
          </a:stretch>
        </p:blipFill>
        <p:spPr>
          <a:xfrm>
            <a:off x="2940049" y="1470101"/>
            <a:ext cx="1828801" cy="1501186"/>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B930E-FB16-4CF8-32D8-3F44865FB30B}"/>
              </a:ext>
            </a:extLst>
          </p:cNvPr>
          <p:cNvPicPr>
            <a:picLocks noChangeAspect="1"/>
          </p:cNvPicPr>
          <p:nvPr/>
        </p:nvPicPr>
        <p:blipFill>
          <a:blip r:embed="rId2">
            <a:extLst>
              <a:ext uri="{28A0092B-C50C-407E-A947-70E740481C1C}">
                <a14:useLocalDpi xmlns:a14="http://schemas.microsoft.com/office/drawing/2010/main" val="0"/>
              </a:ext>
            </a:extLst>
          </a:blip>
          <a:srcRect b="6532"/>
          <a:stretch>
            <a:fillRect/>
          </a:stretch>
        </p:blipFill>
        <p:spPr>
          <a:xfrm>
            <a:off x="0" y="1"/>
            <a:ext cx="7556500" cy="10693399"/>
          </a:xfrm>
          <a:prstGeom prst="rect">
            <a:avLst/>
          </a:prstGeom>
        </p:spPr>
      </p:pic>
    </p:spTree>
    <p:extLst>
      <p:ext uri="{BB962C8B-B14F-4D97-AF65-F5344CB8AC3E}">
        <p14:creationId xmlns:p14="http://schemas.microsoft.com/office/powerpoint/2010/main" val="4000274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107D0194-B0F2-A62B-517A-04B5D87C9BD7}"/>
              </a:ext>
            </a:extLst>
          </p:cNvPr>
          <p:cNvSpPr txBox="1"/>
          <p:nvPr/>
        </p:nvSpPr>
        <p:spPr>
          <a:xfrm>
            <a:off x="196850" y="3587904"/>
            <a:ext cx="6934200" cy="6281271"/>
          </a:xfrm>
          <a:prstGeom prst="rect">
            <a:avLst/>
          </a:prstGeom>
          <a:noFill/>
        </p:spPr>
        <p:txBody>
          <a:bodyPr wrap="square">
            <a:spAutoFit/>
          </a:bodyPr>
          <a:lstStyle/>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69th Punjab School Games (State Level Tournament) for Girls Under-19 was held at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Tarn Taran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with great enthusiasm and sportsmanship. The event brought together talented young athletes from across the state, showcasing their skills, determination, and passion for sports.</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It is a matter of great pride that students from our school—</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Dhriti Puri, Ridhima Sharma, </a:t>
            </a:r>
            <a:r>
              <a:rPr lang="en-IN" sz="1600" b="1" kern="100" dirty="0" err="1">
                <a:effectLst/>
                <a:latin typeface="Times New Roman" panose="02020603050405020304" pitchFamily="18" charset="0"/>
                <a:ea typeface="Calibri" panose="020F0502020204030204" pitchFamily="34" charset="0"/>
                <a:cs typeface="Times New Roman" panose="02020603050405020304" pitchFamily="18" charset="0"/>
              </a:rPr>
              <a:t>Tsetan</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Lamo, </a:t>
            </a:r>
            <a:r>
              <a:rPr lang="en-IN" sz="1600" b="1" kern="100" dirty="0" err="1">
                <a:effectLst/>
                <a:latin typeface="Times New Roman" panose="02020603050405020304" pitchFamily="18" charset="0"/>
                <a:ea typeface="Calibri" panose="020F0502020204030204" pitchFamily="34" charset="0"/>
                <a:cs typeface="Times New Roman" panose="02020603050405020304" pitchFamily="18" charset="0"/>
              </a:rPr>
              <a:t>Dechean</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Lamo, and Tsering</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—proudly represented us in this prestigious tournament. Their participation not only reflected their hard work and dedication but also the school’s commitment to promoting sports and overall development among students.</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Throughout the tournament, our players displayed excellent teamwork, discipline, and sportsmanship. Competing against some of the best players in the state, they performed with confidence and determination, making their mark in their respective events. Their spirited participation was appreciated by coaches and spectators alike.</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Such events provide a valuable platform for young players to enhance their sporting abilities and gain exposure to higher levels of competition. The experience our students gained from this tournament will certainly motivate them to strive harder and achieve even greater success in the future.</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school congratulates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Dhriti Puri, Ridhima Sharma, </a:t>
            </a:r>
            <a:r>
              <a:rPr lang="en-IN" sz="1600" b="1" kern="100" dirty="0" err="1">
                <a:effectLst/>
                <a:latin typeface="Times New Roman" panose="02020603050405020304" pitchFamily="18" charset="0"/>
                <a:ea typeface="Calibri" panose="020F0502020204030204" pitchFamily="34" charset="0"/>
                <a:cs typeface="Times New Roman" panose="02020603050405020304" pitchFamily="18" charset="0"/>
              </a:rPr>
              <a:t>Tsetan</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Lamo, </a:t>
            </a:r>
            <a:r>
              <a:rPr lang="en-IN" sz="1600" b="1" kern="100" dirty="0" err="1">
                <a:effectLst/>
                <a:latin typeface="Times New Roman" panose="02020603050405020304" pitchFamily="18" charset="0"/>
                <a:ea typeface="Calibri" panose="020F0502020204030204" pitchFamily="34" charset="0"/>
                <a:cs typeface="Times New Roman" panose="02020603050405020304" pitchFamily="18" charset="0"/>
              </a:rPr>
              <a:t>Dechean</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Lamo, and Tsering</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for their commendable performance and for bringing </a:t>
            </a:r>
            <a:r>
              <a:rPr lang="en-IN" sz="1600" kern="100" dirty="0" err="1">
                <a:effectLst/>
                <a:latin typeface="Times New Roman" panose="02020603050405020304" pitchFamily="18" charset="0"/>
                <a:ea typeface="Calibri" panose="020F0502020204030204" pitchFamily="34" charset="0"/>
                <a:cs typeface="Times New Roman" panose="02020603050405020304" pitchFamily="18" charset="0"/>
              </a:rPr>
              <a:t>honor</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to the institution. Their participation in the State Level Tournament is indeed a moment of pride for all </a:t>
            </a:r>
            <a:r>
              <a:rPr lang="en-IN" sz="1600" b="1" kern="100" dirty="0" err="1">
                <a:effectLst/>
                <a:latin typeface="Times New Roman" panose="02020603050405020304" pitchFamily="18" charset="0"/>
                <a:ea typeface="Calibri" panose="020F0502020204030204" pitchFamily="34" charset="0"/>
                <a:cs typeface="Times New Roman" panose="02020603050405020304" pitchFamily="18" charset="0"/>
              </a:rPr>
              <a:t>Sandeepnites</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6CF3C2FF-DAFE-4B0C-534B-C78AD0216B3D}"/>
              </a:ext>
            </a:extLst>
          </p:cNvPr>
          <p:cNvSpPr txBox="1"/>
          <p:nvPr/>
        </p:nvSpPr>
        <p:spPr>
          <a:xfrm>
            <a:off x="945207" y="337089"/>
            <a:ext cx="6172200" cy="40011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Sandeepnites Shine at the 69th Punjab School Games</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5FD4561-F9A6-A082-7F01-75840567E07B}"/>
              </a:ext>
            </a:extLst>
          </p:cNvPr>
          <p:cNvSpPr txBox="1"/>
          <p:nvPr/>
        </p:nvSpPr>
        <p:spPr>
          <a:xfrm>
            <a:off x="2711450" y="867556"/>
            <a:ext cx="228600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Report  by:- Mr. Surjit </a:t>
            </a:r>
            <a:endParaRPr lang="en-IN" sz="1600" b="1" dirty="0">
              <a:solidFill>
                <a:schemeClr val="tx2"/>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90AE50C-3863-908D-BA97-1884D34199C7}"/>
              </a:ext>
            </a:extLst>
          </p:cNvPr>
          <p:cNvPicPr>
            <a:picLocks noChangeAspect="1"/>
          </p:cNvPicPr>
          <p:nvPr/>
        </p:nvPicPr>
        <p:blipFill>
          <a:blip r:embed="rId2" cstate="print">
            <a:extLst>
              <a:ext uri="{28A0092B-C50C-407E-A947-70E740481C1C}">
                <a14:useLocalDpi xmlns:a14="http://schemas.microsoft.com/office/drawing/2010/main" val="0"/>
              </a:ext>
            </a:extLst>
          </a:blip>
          <a:srcRect t="11600" b="31942"/>
          <a:stretch>
            <a:fillRect/>
          </a:stretch>
        </p:blipFill>
        <p:spPr>
          <a:xfrm>
            <a:off x="1416050" y="1393577"/>
            <a:ext cx="4997447" cy="2116073"/>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66B0-CF64-4A8B-E11D-75AE5EE9BB5A}"/>
            </a:ext>
          </a:extLst>
        </p:cNvPr>
        <p:cNvGrpSpPr/>
        <p:nvPr/>
      </p:nvGrpSpPr>
      <p:grpSpPr>
        <a:xfrm>
          <a:off x="0" y="0"/>
          <a:ext cx="0" cy="0"/>
          <a:chOff x="0" y="0"/>
          <a:chExt cx="0" cy="0"/>
        </a:xfrm>
      </p:grpSpPr>
      <p:sp>
        <p:nvSpPr>
          <p:cNvPr id="22" name="TextBox 22">
            <a:extLst>
              <a:ext uri="{FF2B5EF4-FFF2-40B4-BE49-F238E27FC236}">
                <a16:creationId xmlns:a16="http://schemas.microsoft.com/office/drawing/2014/main" id="{D2F7FD2B-7272-D675-735F-D149E5C17FE2}"/>
              </a:ext>
            </a:extLst>
          </p:cNvPr>
          <p:cNvSpPr txBox="1"/>
          <p:nvPr/>
        </p:nvSpPr>
        <p:spPr>
          <a:xfrm>
            <a:off x="366901" y="1684953"/>
            <a:ext cx="7021460" cy="657872"/>
          </a:xfrm>
          <a:prstGeom prst="rect">
            <a:avLst/>
          </a:prstGeom>
        </p:spPr>
        <p:txBody>
          <a:bodyPr lIns="0" tIns="0" rIns="0" bIns="0" rtlCol="0" anchor="t">
            <a:spAutoFit/>
          </a:bodyPr>
          <a:lstStyle/>
          <a:p>
            <a:pPr algn="ctr">
              <a:lnSpc>
                <a:spcPts val="4200"/>
              </a:lnSpc>
            </a:pPr>
            <a:r>
              <a:rPr lang="en-US" sz="6600" b="1" spc="14" dirty="0">
                <a:solidFill>
                  <a:srgbClr val="00467A"/>
                </a:solidFill>
                <a:latin typeface="French Script MT" panose="03020402040607040605" pitchFamily="66" charset="0"/>
              </a:rPr>
              <a:t>The Sandeepni Chronicle</a:t>
            </a:r>
          </a:p>
        </p:txBody>
      </p:sp>
      <p:sp>
        <p:nvSpPr>
          <p:cNvPr id="26" name="TextBox 26">
            <a:extLst>
              <a:ext uri="{FF2B5EF4-FFF2-40B4-BE49-F238E27FC236}">
                <a16:creationId xmlns:a16="http://schemas.microsoft.com/office/drawing/2014/main" id="{C2985BEC-AF4A-A12A-F9BE-7AC4327767DA}"/>
              </a:ext>
            </a:extLst>
          </p:cNvPr>
          <p:cNvSpPr txBox="1"/>
          <p:nvPr/>
        </p:nvSpPr>
        <p:spPr>
          <a:xfrm>
            <a:off x="516988" y="1125518"/>
            <a:ext cx="2178508" cy="152286"/>
          </a:xfrm>
          <a:prstGeom prst="rect">
            <a:avLst/>
          </a:prstGeom>
        </p:spPr>
        <p:txBody>
          <a:bodyPr wrap="square" lIns="0" tIns="0" rIns="0" bIns="0" rtlCol="0" anchor="t">
            <a:spAutoFit/>
          </a:bodyPr>
          <a:lstStyle/>
          <a:p>
            <a:pPr>
              <a:lnSpc>
                <a:spcPts val="1055"/>
              </a:lnSpc>
            </a:pPr>
            <a:r>
              <a:rPr lang="en-US" sz="1600" b="1" spc="3" dirty="0">
                <a:solidFill>
                  <a:schemeClr val="tx2"/>
                </a:solidFill>
                <a:latin typeface="Segoe UI" panose="020B0502040204020203"/>
              </a:rPr>
              <a:t>Volume: IV Issue-6</a:t>
            </a:r>
          </a:p>
        </p:txBody>
      </p:sp>
      <p:sp>
        <p:nvSpPr>
          <p:cNvPr id="27" name="TextBox 27">
            <a:extLst>
              <a:ext uri="{FF2B5EF4-FFF2-40B4-BE49-F238E27FC236}">
                <a16:creationId xmlns:a16="http://schemas.microsoft.com/office/drawing/2014/main" id="{06D0B55D-CE65-57C4-0A79-108BE6A08B4E}"/>
              </a:ext>
            </a:extLst>
          </p:cNvPr>
          <p:cNvSpPr txBox="1"/>
          <p:nvPr/>
        </p:nvSpPr>
        <p:spPr>
          <a:xfrm>
            <a:off x="4923491" y="1140259"/>
            <a:ext cx="2116021" cy="152286"/>
          </a:xfrm>
          <a:prstGeom prst="rect">
            <a:avLst/>
          </a:prstGeom>
        </p:spPr>
        <p:txBody>
          <a:bodyPr wrap="square" lIns="0" tIns="0" rIns="0" bIns="0" rtlCol="0" anchor="t">
            <a:spAutoFit/>
          </a:bodyPr>
          <a:lstStyle/>
          <a:p>
            <a:pPr algn="r">
              <a:lnSpc>
                <a:spcPts val="1055"/>
              </a:lnSpc>
            </a:pPr>
            <a:r>
              <a:rPr lang="en-US" sz="1600" b="1" spc="3" dirty="0">
                <a:solidFill>
                  <a:schemeClr val="tx2"/>
                </a:solidFill>
                <a:latin typeface="Segoe UI" panose="020B0502040204020203"/>
              </a:rPr>
              <a:t>August 2025</a:t>
            </a:r>
          </a:p>
        </p:txBody>
      </p:sp>
      <p:pic>
        <p:nvPicPr>
          <p:cNvPr id="3" name="Picture 2">
            <a:extLst>
              <a:ext uri="{FF2B5EF4-FFF2-40B4-BE49-F238E27FC236}">
                <a16:creationId xmlns:a16="http://schemas.microsoft.com/office/drawing/2014/main" id="{346C6CC4-82E5-DBC6-DAD0-3AF4445FA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9" y="2574536"/>
            <a:ext cx="5878583" cy="3394971"/>
          </a:xfrm>
          <a:prstGeom prst="rect">
            <a:avLst/>
          </a:prstGeom>
          <a:ln w="88900" cap="sq" cmpd="thickThin">
            <a:solidFill>
              <a:schemeClr val="tx2"/>
            </a:solidFill>
            <a:prstDash val="solid"/>
            <a:miter lim="800000"/>
            <a:headEnd/>
            <a:tailEnd/>
          </a:ln>
          <a:effectLst>
            <a:innerShdw blurRad="76200">
              <a:srgbClr val="000000"/>
            </a:innerShdw>
          </a:effectLst>
        </p:spPr>
      </p:pic>
      <p:pic>
        <p:nvPicPr>
          <p:cNvPr id="5" name="Picture 4">
            <a:extLst>
              <a:ext uri="{FF2B5EF4-FFF2-40B4-BE49-F238E27FC236}">
                <a16:creationId xmlns:a16="http://schemas.microsoft.com/office/drawing/2014/main" id="{5B025CD4-527E-DD17-E092-A320657A3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606" y="6580940"/>
            <a:ext cx="909578" cy="986214"/>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2878BF75-BF0A-16EA-1380-D3CE1AC2DFD1}"/>
              </a:ext>
            </a:extLst>
          </p:cNvPr>
          <p:cNvSpPr txBox="1"/>
          <p:nvPr/>
        </p:nvSpPr>
        <p:spPr>
          <a:xfrm>
            <a:off x="570874" y="7584683"/>
            <a:ext cx="2570975" cy="492443"/>
          </a:xfrm>
          <a:prstGeom prst="rect">
            <a:avLst/>
          </a:prstGeom>
          <a:noFill/>
        </p:spPr>
        <p:txBody>
          <a:bodyPr wrap="square" rtlCol="0">
            <a:spAutoFit/>
          </a:bodyPr>
          <a:lstStyle/>
          <a:p>
            <a:pPr algn="ctr"/>
            <a:r>
              <a:rPr lang="en-IN" sz="1300" b="1" dirty="0">
                <a:solidFill>
                  <a:schemeClr val="tx2"/>
                </a:solidFill>
                <a:latin typeface="Segoe UI" panose="020B0502040204020203"/>
              </a:rPr>
              <a:t>DR. Neeraj Mohan Puri</a:t>
            </a:r>
          </a:p>
          <a:p>
            <a:pPr algn="ctr"/>
            <a:r>
              <a:rPr lang="en-IN" sz="1300" b="1" dirty="0">
                <a:solidFill>
                  <a:schemeClr val="tx2"/>
                </a:solidFill>
                <a:latin typeface="Segoe UI" panose="020B0502040204020203"/>
              </a:rPr>
              <a:t>Principal</a:t>
            </a:r>
            <a:endParaRPr lang="en-US" sz="1300" b="1" dirty="0">
              <a:solidFill>
                <a:schemeClr val="tx2"/>
              </a:solidFill>
            </a:endParaRPr>
          </a:p>
        </p:txBody>
      </p:sp>
      <p:sp>
        <p:nvSpPr>
          <p:cNvPr id="17" name="TextBox 16">
            <a:extLst>
              <a:ext uri="{FF2B5EF4-FFF2-40B4-BE49-F238E27FC236}">
                <a16:creationId xmlns:a16="http://schemas.microsoft.com/office/drawing/2014/main" id="{9505F961-2B02-5C8A-0EEA-FB310AB50541}"/>
              </a:ext>
            </a:extLst>
          </p:cNvPr>
          <p:cNvSpPr txBox="1"/>
          <p:nvPr/>
        </p:nvSpPr>
        <p:spPr>
          <a:xfrm>
            <a:off x="4868812" y="7599356"/>
            <a:ext cx="2570975"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Mr. Vikram</a:t>
            </a:r>
          </a:p>
          <a:p>
            <a:pPr algn="ctr"/>
            <a:r>
              <a:rPr lang="en-IN" sz="1300" b="1" dirty="0">
                <a:solidFill>
                  <a:schemeClr val="tx2"/>
                </a:solidFill>
                <a:latin typeface="Segoe UI" panose="020B0502040204020203"/>
              </a:rPr>
              <a:t>Art &amp; Design</a:t>
            </a:r>
            <a:endParaRPr lang="en-US" sz="1300" b="1" dirty="0">
              <a:solidFill>
                <a:schemeClr val="tx2"/>
              </a:solidFill>
            </a:endParaRPr>
          </a:p>
        </p:txBody>
      </p:sp>
      <p:sp>
        <p:nvSpPr>
          <p:cNvPr id="20" name="TextBox 19">
            <a:extLst>
              <a:ext uri="{FF2B5EF4-FFF2-40B4-BE49-F238E27FC236}">
                <a16:creationId xmlns:a16="http://schemas.microsoft.com/office/drawing/2014/main" id="{CF52C48B-9F13-6351-F3E2-370BFF8C1029}"/>
              </a:ext>
            </a:extLst>
          </p:cNvPr>
          <p:cNvSpPr txBox="1"/>
          <p:nvPr/>
        </p:nvSpPr>
        <p:spPr>
          <a:xfrm>
            <a:off x="2608094" y="6044922"/>
            <a:ext cx="3646966" cy="461665"/>
          </a:xfrm>
          <a:prstGeom prst="rect">
            <a:avLst/>
          </a:prstGeom>
          <a:noFill/>
        </p:spPr>
        <p:txBody>
          <a:bodyPr wrap="square" rtlCol="0">
            <a:spAutoFit/>
          </a:bodyPr>
          <a:lstStyle/>
          <a:p>
            <a:pPr algn="l"/>
            <a:r>
              <a:rPr lang="en-IN" sz="2400" b="1" dirty="0">
                <a:solidFill>
                  <a:schemeClr val="tx2"/>
                </a:solidFill>
                <a:latin typeface="Algerian" panose="04020705040A02060702" pitchFamily="82" charset="0"/>
                <a:ea typeface="Baskerville" panose="02020502070401020303" pitchFamily="18" charset="0"/>
              </a:rPr>
              <a:t>Editorial Team</a:t>
            </a:r>
            <a:endParaRPr lang="en-US" sz="2400" dirty="0">
              <a:solidFill>
                <a:schemeClr val="tx2"/>
              </a:solidFill>
              <a:latin typeface="Algerian" panose="04020705040A02060702" pitchFamily="82" charset="0"/>
              <a:ea typeface="Baskerville" panose="02020502070401020303" pitchFamily="18" charset="0"/>
            </a:endParaRPr>
          </a:p>
        </p:txBody>
      </p:sp>
      <p:sp>
        <p:nvSpPr>
          <p:cNvPr id="21" name="TextBox 20">
            <a:extLst>
              <a:ext uri="{FF2B5EF4-FFF2-40B4-BE49-F238E27FC236}">
                <a16:creationId xmlns:a16="http://schemas.microsoft.com/office/drawing/2014/main" id="{61D894D4-C44B-7B55-C56B-3FD5B6FAFE0B}"/>
              </a:ext>
            </a:extLst>
          </p:cNvPr>
          <p:cNvSpPr txBox="1"/>
          <p:nvPr/>
        </p:nvSpPr>
        <p:spPr>
          <a:xfrm>
            <a:off x="3066583" y="8269291"/>
            <a:ext cx="2421422" cy="369332"/>
          </a:xfrm>
          <a:prstGeom prst="rect">
            <a:avLst/>
          </a:prstGeom>
          <a:noFill/>
        </p:spPr>
        <p:txBody>
          <a:bodyPr wrap="square" rtlCol="0">
            <a:spAutoFit/>
          </a:bodyPr>
          <a:lstStyle/>
          <a:p>
            <a:pPr algn="l"/>
            <a:r>
              <a:rPr lang="en-IN" b="1" dirty="0">
                <a:solidFill>
                  <a:schemeClr val="tx2"/>
                </a:solidFill>
                <a:latin typeface="Algerian" panose="04020705040A02060702" pitchFamily="82" charset="0"/>
              </a:rPr>
              <a:t>Student Editors</a:t>
            </a:r>
            <a:endParaRPr lang="en-US" b="1" dirty="0">
              <a:solidFill>
                <a:schemeClr val="tx2"/>
              </a:solidFill>
              <a:latin typeface="Algerian" panose="04020705040A02060702" pitchFamily="82" charset="0"/>
            </a:endParaRPr>
          </a:p>
        </p:txBody>
      </p:sp>
      <p:pic>
        <p:nvPicPr>
          <p:cNvPr id="6" name="object 14">
            <a:extLst>
              <a:ext uri="{FF2B5EF4-FFF2-40B4-BE49-F238E27FC236}">
                <a16:creationId xmlns:a16="http://schemas.microsoft.com/office/drawing/2014/main" id="{F6E9C2DC-958D-46FF-2E3C-F3D326E725AA}"/>
              </a:ext>
            </a:extLst>
          </p:cNvPr>
          <p:cNvPicPr/>
          <p:nvPr/>
        </p:nvPicPr>
        <p:blipFill rotWithShape="1">
          <a:blip r:embed="rId4" cstate="print">
            <a:extLst>
              <a:ext uri="{28A0092B-C50C-407E-A947-70E740481C1C}">
                <a14:useLocalDpi xmlns:a14="http://schemas.microsoft.com/office/drawing/2010/main" val="0"/>
              </a:ext>
            </a:extLst>
          </a:blip>
          <a:srcRect l="11204" t="14299" b="4601"/>
          <a:stretch>
            <a:fillRect/>
          </a:stretch>
        </p:blipFill>
        <p:spPr>
          <a:xfrm>
            <a:off x="1175749" y="6553682"/>
            <a:ext cx="1386883" cy="100405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35" name="Rectangle 34">
            <a:extLst>
              <a:ext uri="{FF2B5EF4-FFF2-40B4-BE49-F238E27FC236}">
                <a16:creationId xmlns:a16="http://schemas.microsoft.com/office/drawing/2014/main" id="{6D1DDC90-193D-F769-3358-E307FE827580}"/>
              </a:ext>
            </a:extLst>
          </p:cNvPr>
          <p:cNvSpPr/>
          <p:nvPr/>
        </p:nvSpPr>
        <p:spPr>
          <a:xfrm>
            <a:off x="0"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a:t>
            </a:r>
            <a:r>
              <a:rPr sz="1200" dirty="0">
                <a:solidFill>
                  <a:srgbClr val="FFFFFF"/>
                </a:solidFill>
                <a:latin typeface="Segoe UI" panose="020B0502040204020203"/>
              </a:rPr>
              <a:t> 2025</a:t>
            </a:r>
          </a:p>
        </p:txBody>
      </p:sp>
      <p:sp>
        <p:nvSpPr>
          <p:cNvPr id="7" name="AutoShape 2">
            <a:extLst>
              <a:ext uri="{FF2B5EF4-FFF2-40B4-BE49-F238E27FC236}">
                <a16:creationId xmlns:a16="http://schemas.microsoft.com/office/drawing/2014/main" id="{F12429B6-8E49-73F9-52A8-C97F6B2AE6CB}"/>
              </a:ext>
            </a:extLst>
          </p:cNvPr>
          <p:cNvSpPr/>
          <p:nvPr/>
        </p:nvSpPr>
        <p:spPr>
          <a:xfrm>
            <a:off x="538578" y="240059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sp>
        <p:nvSpPr>
          <p:cNvPr id="23" name="AutoShape 2">
            <a:extLst>
              <a:ext uri="{FF2B5EF4-FFF2-40B4-BE49-F238E27FC236}">
                <a16:creationId xmlns:a16="http://schemas.microsoft.com/office/drawing/2014/main" id="{D52D52C9-8335-3542-467F-24EE0AB67830}"/>
              </a:ext>
            </a:extLst>
          </p:cNvPr>
          <p:cNvSpPr/>
          <p:nvPr/>
        </p:nvSpPr>
        <p:spPr>
          <a:xfrm>
            <a:off x="516988" y="1403348"/>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9" name="Picture 28">
            <a:extLst>
              <a:ext uri="{FF2B5EF4-FFF2-40B4-BE49-F238E27FC236}">
                <a16:creationId xmlns:a16="http://schemas.microsoft.com/office/drawing/2014/main" id="{632AA1CD-114D-D1CE-9153-5E85D63833A9}"/>
              </a:ext>
            </a:extLst>
          </p:cNvPr>
          <p:cNvPicPr>
            <a:picLocks noChangeAspect="1"/>
          </p:cNvPicPr>
          <p:nvPr/>
        </p:nvPicPr>
        <p:blipFill>
          <a:blip r:embed="rId5" cstate="print">
            <a:extLst>
              <a:ext uri="{28A0092B-C50C-407E-A947-70E740481C1C}">
                <a14:useLocalDpi xmlns:a14="http://schemas.microsoft.com/office/drawing/2010/main" val="0"/>
              </a:ext>
            </a:extLst>
          </a:blip>
          <a:srcRect t="2699" b="52842"/>
          <a:stretch>
            <a:fillRect/>
          </a:stretch>
        </p:blipFill>
        <p:spPr>
          <a:xfrm>
            <a:off x="2804635" y="683146"/>
            <a:ext cx="2178507" cy="651200"/>
          </a:xfrm>
          <a:prstGeom prst="rect">
            <a:avLst/>
          </a:prstGeom>
        </p:spPr>
      </p:pic>
      <p:sp>
        <p:nvSpPr>
          <p:cNvPr id="31" name="AutoShape 2">
            <a:extLst>
              <a:ext uri="{FF2B5EF4-FFF2-40B4-BE49-F238E27FC236}">
                <a16:creationId xmlns:a16="http://schemas.microsoft.com/office/drawing/2014/main" id="{C3C41720-7643-4A38-FA80-8D182962F786}"/>
              </a:ext>
            </a:extLst>
          </p:cNvPr>
          <p:cNvSpPr/>
          <p:nvPr/>
        </p:nvSpPr>
        <p:spPr>
          <a:xfrm>
            <a:off x="570874" y="8200363"/>
            <a:ext cx="6472826" cy="928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a:p>
        </p:txBody>
      </p:sp>
      <p:pic>
        <p:nvPicPr>
          <p:cNvPr id="2" name="Picture 1">
            <a:extLst>
              <a:ext uri="{FF2B5EF4-FFF2-40B4-BE49-F238E27FC236}">
                <a16:creationId xmlns:a16="http://schemas.microsoft.com/office/drawing/2014/main" id="{E7EDCF27-B7B9-ECD0-352B-2452503F1E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30475" y="6541622"/>
            <a:ext cx="909578" cy="1055761"/>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E4B7580E-53A0-7388-C428-B1FE246595BF}"/>
              </a:ext>
            </a:extLst>
          </p:cNvPr>
          <p:cNvSpPr txBox="1"/>
          <p:nvPr/>
        </p:nvSpPr>
        <p:spPr>
          <a:xfrm>
            <a:off x="3292139" y="7599355"/>
            <a:ext cx="1386249"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Mr. Sushil</a:t>
            </a:r>
          </a:p>
          <a:p>
            <a:pPr algn="ctr"/>
            <a:r>
              <a:rPr lang="en-IN" sz="1300" b="1" dirty="0">
                <a:solidFill>
                  <a:schemeClr val="tx2"/>
                </a:solidFill>
                <a:latin typeface="Segoe UI" panose="020B0502040204020203"/>
              </a:rPr>
              <a:t>Editor</a:t>
            </a:r>
            <a:endParaRPr lang="en-US" sz="1300" b="1" dirty="0">
              <a:solidFill>
                <a:schemeClr val="tx2"/>
              </a:solidFill>
            </a:endParaRPr>
          </a:p>
        </p:txBody>
      </p:sp>
      <p:pic>
        <p:nvPicPr>
          <p:cNvPr id="8" name="Picture 7">
            <a:extLst>
              <a:ext uri="{FF2B5EF4-FFF2-40B4-BE49-F238E27FC236}">
                <a16:creationId xmlns:a16="http://schemas.microsoft.com/office/drawing/2014/main" id="{B9EB0B3F-53A0-6873-E7B1-512D2E11AB6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604344" y="8725286"/>
            <a:ext cx="877150" cy="986214"/>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F472820-4DF6-B678-52F9-DC84BE386DD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4444" y="8750681"/>
            <a:ext cx="922279" cy="933225"/>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05387C7-5F40-5804-7286-F066696A7B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743362" y="8775543"/>
            <a:ext cx="877150" cy="952893"/>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DA55056-D073-CF23-DD0C-EE4DEC9E0F63}"/>
              </a:ext>
            </a:extLst>
          </p:cNvPr>
          <p:cNvSpPr txBox="1"/>
          <p:nvPr/>
        </p:nvSpPr>
        <p:spPr>
          <a:xfrm>
            <a:off x="3299027" y="9780815"/>
            <a:ext cx="159833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Vaanya</a:t>
            </a:r>
          </a:p>
          <a:p>
            <a:pPr algn="ctr"/>
            <a:r>
              <a:rPr lang="en-IN" sz="1300" b="1" dirty="0">
                <a:solidFill>
                  <a:schemeClr val="tx2"/>
                </a:solidFill>
                <a:latin typeface="Segoe UI" panose="020B0502040204020203"/>
              </a:rPr>
              <a:t>(X-Peace)</a:t>
            </a:r>
            <a:endParaRPr lang="en-US" sz="1300" b="1" dirty="0">
              <a:solidFill>
                <a:schemeClr val="tx2"/>
              </a:solidFill>
            </a:endParaRPr>
          </a:p>
        </p:txBody>
      </p:sp>
      <p:sp>
        <p:nvSpPr>
          <p:cNvPr id="13" name="TextBox 12">
            <a:extLst>
              <a:ext uri="{FF2B5EF4-FFF2-40B4-BE49-F238E27FC236}">
                <a16:creationId xmlns:a16="http://schemas.microsoft.com/office/drawing/2014/main" id="{831AD971-8C4D-C5E9-1984-D8BA31EA726E}"/>
              </a:ext>
            </a:extLst>
          </p:cNvPr>
          <p:cNvSpPr txBox="1"/>
          <p:nvPr/>
        </p:nvSpPr>
        <p:spPr>
          <a:xfrm>
            <a:off x="1044535" y="9755372"/>
            <a:ext cx="1316687"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Manasvi</a:t>
            </a:r>
          </a:p>
          <a:p>
            <a:pPr algn="ctr"/>
            <a:r>
              <a:rPr lang="en-IN" sz="1300" b="1" dirty="0">
                <a:solidFill>
                  <a:schemeClr val="tx2"/>
                </a:solidFill>
                <a:latin typeface="Segoe UI" panose="020B0502040204020203"/>
              </a:rPr>
              <a:t> (XI-Med)</a:t>
            </a:r>
            <a:endParaRPr lang="en-US" sz="1300" b="1" dirty="0">
              <a:solidFill>
                <a:schemeClr val="tx2"/>
              </a:solidFill>
            </a:endParaRPr>
          </a:p>
        </p:txBody>
      </p:sp>
      <p:sp>
        <p:nvSpPr>
          <p:cNvPr id="14" name="TextBox 13">
            <a:extLst>
              <a:ext uri="{FF2B5EF4-FFF2-40B4-BE49-F238E27FC236}">
                <a16:creationId xmlns:a16="http://schemas.microsoft.com/office/drawing/2014/main" id="{4F94804F-7F58-98AE-AB21-8F7714776EA3}"/>
              </a:ext>
            </a:extLst>
          </p:cNvPr>
          <p:cNvSpPr txBox="1"/>
          <p:nvPr/>
        </p:nvSpPr>
        <p:spPr>
          <a:xfrm>
            <a:off x="5149343" y="9768140"/>
            <a:ext cx="2009911" cy="492443"/>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300" b="1" dirty="0">
                <a:solidFill>
                  <a:schemeClr val="tx2"/>
                </a:solidFill>
                <a:latin typeface="Segoe UI" panose="020B0502040204020203"/>
              </a:rPr>
              <a:t>Aditya Mehra</a:t>
            </a:r>
          </a:p>
          <a:p>
            <a:pPr algn="ctr"/>
            <a:r>
              <a:rPr lang="en-IN" sz="1300" b="1" dirty="0">
                <a:solidFill>
                  <a:schemeClr val="tx2"/>
                </a:solidFill>
                <a:latin typeface="Segoe UI" panose="020B0502040204020203"/>
              </a:rPr>
              <a:t>(X-Loyal)</a:t>
            </a:r>
            <a:endParaRPr lang="en-US" sz="1300" b="1" dirty="0">
              <a:solidFill>
                <a:schemeClr val="tx2"/>
              </a:solidFill>
            </a:endParaRPr>
          </a:p>
        </p:txBody>
      </p:sp>
      <p:pic>
        <p:nvPicPr>
          <p:cNvPr id="16" name="Picture 15">
            <a:extLst>
              <a:ext uri="{FF2B5EF4-FFF2-40B4-BE49-F238E27FC236}">
                <a16:creationId xmlns:a16="http://schemas.microsoft.com/office/drawing/2014/main" id="{8D76CEFB-4277-3A73-CED9-6C9304F0FD32}"/>
              </a:ext>
            </a:extLst>
          </p:cNvPr>
          <p:cNvPicPr>
            <a:picLocks noChangeAspect="1"/>
          </p:cNvPicPr>
          <p:nvPr/>
        </p:nvPicPr>
        <p:blipFill>
          <a:blip r:embed="rId10">
            <a:extLst>
              <a:ext uri="{28A0092B-C50C-407E-A947-70E740481C1C}">
                <a14:useLocalDpi xmlns:a14="http://schemas.microsoft.com/office/drawing/2010/main" val="0"/>
              </a:ext>
            </a:extLst>
          </a:blip>
          <a:srcRect b="8386"/>
          <a:stretch>
            <a:fillRect/>
          </a:stretch>
        </p:blipFill>
        <p:spPr>
          <a:xfrm>
            <a:off x="0" y="0"/>
            <a:ext cx="7556500" cy="10273258"/>
          </a:xfrm>
          <a:prstGeom prst="rect">
            <a:avLst/>
          </a:prstGeom>
        </p:spPr>
      </p:pic>
      <p:pic>
        <p:nvPicPr>
          <p:cNvPr id="18" name="Picture 17">
            <a:extLst>
              <a:ext uri="{FF2B5EF4-FFF2-40B4-BE49-F238E27FC236}">
                <a16:creationId xmlns:a16="http://schemas.microsoft.com/office/drawing/2014/main" id="{B7E46278-3EB9-3783-0FE3-8B18FDA7D5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07" y="399937"/>
            <a:ext cx="7439787" cy="1608708"/>
          </a:xfrm>
          <a:prstGeom prst="rect">
            <a:avLst/>
          </a:prstGeom>
        </p:spPr>
      </p:pic>
    </p:spTree>
    <p:extLst>
      <p:ext uri="{BB962C8B-B14F-4D97-AF65-F5344CB8AC3E}">
        <p14:creationId xmlns:p14="http://schemas.microsoft.com/office/powerpoint/2010/main" val="88671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29584-8C5D-9B31-0F0F-B43BCB1841AB}"/>
              </a:ext>
            </a:extLst>
          </p:cNvPr>
          <p:cNvPicPr>
            <a:picLocks noChangeAspect="1"/>
          </p:cNvPicPr>
          <p:nvPr/>
        </p:nvPicPr>
        <p:blipFill>
          <a:blip r:embed="rId2">
            <a:extLst>
              <a:ext uri="{28A0092B-C50C-407E-A947-70E740481C1C}">
                <a14:useLocalDpi xmlns:a14="http://schemas.microsoft.com/office/drawing/2010/main" val="0"/>
              </a:ext>
            </a:extLst>
          </a:blip>
          <a:srcRect b="6242"/>
          <a:stretch>
            <a:fillRect/>
          </a:stretch>
        </p:blipFill>
        <p:spPr>
          <a:xfrm>
            <a:off x="0" y="0"/>
            <a:ext cx="7556500" cy="10693400"/>
          </a:xfrm>
          <a:prstGeom prst="rect">
            <a:avLst/>
          </a:prstGeom>
        </p:spPr>
      </p:pic>
    </p:spTree>
    <p:extLst>
      <p:ext uri="{BB962C8B-B14F-4D97-AF65-F5344CB8AC3E}">
        <p14:creationId xmlns:p14="http://schemas.microsoft.com/office/powerpoint/2010/main" val="101451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2572F-20E0-E110-C4F5-52471A270F6B}"/>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312F4CB5-FD28-06B2-53D6-881F63B47DE3}"/>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AC3EA85E-6057-A106-41AC-521CD42150A3}"/>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13B9AB07-3241-1103-41DA-A9816BCF5BFC}"/>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F82B8397-E514-11AE-F5D9-B3C72EE5B996}"/>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800FC258-E9D9-1A4A-E1ED-59EBE47B2E1B}"/>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C3D9C94E-B7E9-CB6F-EEB3-D164BAEB4193}"/>
              </a:ext>
            </a:extLst>
          </p:cNvPr>
          <p:cNvSpPr txBox="1"/>
          <p:nvPr/>
        </p:nvSpPr>
        <p:spPr>
          <a:xfrm>
            <a:off x="1225549" y="100719"/>
            <a:ext cx="5105400" cy="738664"/>
          </a:xfrm>
          <a:prstGeom prst="rect">
            <a:avLst/>
          </a:prstGeom>
          <a:noFill/>
        </p:spPr>
        <p:txBody>
          <a:bodyPr wrap="square" rtlCol="0">
            <a:spAutoFit/>
          </a:bodyPr>
          <a:lstStyle/>
          <a:p>
            <a:pPr algn="ctr"/>
            <a:r>
              <a:rPr lang="en-US" sz="2400" b="1" dirty="0">
                <a:solidFill>
                  <a:schemeClr val="tx2"/>
                </a:solidFill>
                <a:latin typeface="Times New Roman" panose="02020603050405020304" pitchFamily="18" charset="0"/>
                <a:cs typeface="Times New Roman" panose="02020603050405020304" pitchFamily="18" charset="0"/>
              </a:rPr>
              <a:t>Book Review</a:t>
            </a:r>
          </a:p>
          <a:p>
            <a:pPr algn="ctr"/>
            <a:r>
              <a:rPr lang="en-IN" b="1" i="1" dirty="0">
                <a:solidFill>
                  <a:schemeClr val="tx2"/>
                </a:solidFill>
              </a:rPr>
              <a:t>Atomic Habits</a:t>
            </a:r>
            <a:r>
              <a:rPr lang="en-IN" b="1" dirty="0">
                <a:solidFill>
                  <a:schemeClr val="tx2"/>
                </a:solidFill>
              </a:rPr>
              <a:t> by James Clear</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1B3915F-E50D-9D8A-493F-0FB3FA85843A}"/>
              </a:ext>
            </a:extLst>
          </p:cNvPr>
          <p:cNvSpPr txBox="1"/>
          <p:nvPr/>
        </p:nvSpPr>
        <p:spPr>
          <a:xfrm>
            <a:off x="2254250" y="874288"/>
            <a:ext cx="36576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Reviewed by:-</a:t>
            </a:r>
            <a:r>
              <a:rPr lang="en-IN" sz="1400" b="1" dirty="0" err="1">
                <a:solidFill>
                  <a:schemeClr val="tx2"/>
                </a:solidFill>
                <a:latin typeface="Times New Roman" panose="02020603050405020304" pitchFamily="18" charset="0"/>
                <a:cs typeface="Times New Roman" panose="02020603050405020304" pitchFamily="18" charset="0"/>
              </a:rPr>
              <a:t>Shreevali</a:t>
            </a:r>
            <a:r>
              <a:rPr lang="en-IN" sz="1400" b="1" dirty="0">
                <a:solidFill>
                  <a:schemeClr val="tx2"/>
                </a:solidFill>
                <a:latin typeface="Times New Roman" panose="02020603050405020304" pitchFamily="18" charset="0"/>
                <a:cs typeface="Times New Roman" panose="02020603050405020304" pitchFamily="18" charset="0"/>
              </a:rPr>
              <a:t>  (XI-Science)</a:t>
            </a:r>
          </a:p>
        </p:txBody>
      </p:sp>
      <p:pic>
        <p:nvPicPr>
          <p:cNvPr id="11" name="Picture 10">
            <a:extLst>
              <a:ext uri="{FF2B5EF4-FFF2-40B4-BE49-F238E27FC236}">
                <a16:creationId xmlns:a16="http://schemas.microsoft.com/office/drawing/2014/main" id="{E3F4E335-5445-D173-676F-92CB825C5D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60282" y="1515614"/>
            <a:ext cx="1635932" cy="1653313"/>
          </a:xfrm>
          <a:prstGeom prst="rect">
            <a:avLst/>
          </a:prstGeom>
          <a:ln w="38100" cap="sq">
            <a:solidFill>
              <a:schemeClr val="tx2"/>
            </a:solidFill>
            <a:prstDash val="solid"/>
            <a:miter lim="800000"/>
            <a:headEnd/>
            <a:tailEnd/>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61AA1EE-B74D-A8B8-598B-CC91F9C43BD9}"/>
              </a:ext>
            </a:extLst>
          </p:cNvPr>
          <p:cNvSpPr txBox="1"/>
          <p:nvPr/>
        </p:nvSpPr>
        <p:spPr>
          <a:xfrm>
            <a:off x="217742" y="3669032"/>
            <a:ext cx="7121013" cy="4221477"/>
          </a:xfrm>
          <a:prstGeom prst="rect">
            <a:avLst/>
          </a:prstGeom>
          <a:noFill/>
        </p:spPr>
        <p:txBody>
          <a:bodyPr wrap="square">
            <a:spAutoFit/>
          </a:bodyPr>
          <a:lstStyle/>
          <a:p>
            <a:pPr algn="just">
              <a:lnSpc>
                <a:spcPct val="107000"/>
              </a:lnSpc>
              <a:spcAft>
                <a:spcPts val="800"/>
              </a:spcAft>
              <a:buNone/>
            </a:pPr>
            <a:r>
              <a:rPr lang="en-IN" sz="1800" i="1" kern="100" dirty="0">
                <a:effectLst/>
                <a:latin typeface="Times New Roman" panose="02020603050405020304" pitchFamily="18" charset="0"/>
                <a:ea typeface="Calibri" panose="020F0502020204030204" pitchFamily="34" charset="0"/>
                <a:cs typeface="Times New Roman" panose="02020603050405020304" pitchFamily="18" charset="0"/>
              </a:rPr>
              <a:t>Atomic Habits</a:t>
            </a:r>
            <a:r>
              <a:rPr lang="en-IN" sz="1800" kern="100" dirty="0">
                <a:effectLst/>
                <a:latin typeface="Times New Roman" panose="02020603050405020304" pitchFamily="18" charset="0"/>
                <a:ea typeface="Calibri" panose="020F0502020204030204" pitchFamily="34" charset="0"/>
                <a:cs typeface="Times New Roman" panose="02020603050405020304" pitchFamily="18" charset="0"/>
              </a:rPr>
              <a:t> by James Clear is an insightful guide to personal growth and </a:t>
            </a:r>
            <a:r>
              <a:rPr lang="en-IN" sz="1800" kern="100" dirty="0" err="1">
                <a:effectLst/>
                <a:latin typeface="Times New Roman" panose="02020603050405020304" pitchFamily="18" charset="0"/>
                <a:ea typeface="Calibri" panose="020F0502020204030204" pitchFamily="34" charset="0"/>
                <a:cs typeface="Times New Roman" panose="02020603050405020304" pitchFamily="18" charset="0"/>
              </a:rPr>
              <a:t>behavior</a:t>
            </a:r>
            <a:r>
              <a:rPr lang="en-IN" sz="1800" kern="100" dirty="0">
                <a:effectLst/>
                <a:latin typeface="Times New Roman" panose="02020603050405020304" pitchFamily="18" charset="0"/>
                <a:ea typeface="Calibri" panose="020F0502020204030204" pitchFamily="34" charset="0"/>
                <a:cs typeface="Times New Roman" panose="02020603050405020304" pitchFamily="18" charset="0"/>
              </a:rPr>
              <a:t> change. Clear presents a simple yet powerful framework for building good habits and breaking bad ones through small, consistent actions. The book emphasizes that lasting transformation doesn’t come from huge leaps but from tiny improvements made daily—what Clear calls “atomic habits.” With engaging stories, scientific research, and practical advice, he explains the four laws of </a:t>
            </a:r>
            <a:r>
              <a:rPr lang="en-IN" sz="1800" kern="100" dirty="0" err="1">
                <a:effectLst/>
                <a:latin typeface="Times New Roman" panose="02020603050405020304" pitchFamily="18" charset="0"/>
                <a:ea typeface="Calibri" panose="020F0502020204030204" pitchFamily="34" charset="0"/>
                <a:cs typeface="Times New Roman" panose="02020603050405020304" pitchFamily="18" charset="0"/>
              </a:rPr>
              <a:t>behavior</a:t>
            </a:r>
            <a:r>
              <a:rPr lang="en-IN" sz="1800" kern="100" dirty="0">
                <a:effectLst/>
                <a:latin typeface="Times New Roman" panose="02020603050405020304" pitchFamily="18" charset="0"/>
                <a:ea typeface="Calibri" panose="020F0502020204030204" pitchFamily="34" charset="0"/>
                <a:cs typeface="Times New Roman" panose="02020603050405020304" pitchFamily="18" charset="0"/>
              </a:rPr>
              <a:t> change: make it obvious, attractive, easy, and satisfying. Clear’s writing is clear, motivating, and grounded in real-world applications, making complex psychology easy to understand. What sets this book apart is its focus on systems rather than goals—helping readers focus on the process, not just outcomes. </a:t>
            </a:r>
            <a:r>
              <a:rPr lang="en-IN" sz="1800" i="1" kern="100" dirty="0">
                <a:effectLst/>
                <a:latin typeface="Times New Roman" panose="02020603050405020304" pitchFamily="18" charset="0"/>
                <a:ea typeface="Calibri" panose="020F0502020204030204" pitchFamily="34" charset="0"/>
                <a:cs typeface="Times New Roman" panose="02020603050405020304" pitchFamily="18" charset="0"/>
              </a:rPr>
              <a:t>Atomic Habits</a:t>
            </a:r>
            <a:r>
              <a:rPr lang="en-IN" sz="1800" kern="100" dirty="0">
                <a:effectLst/>
                <a:latin typeface="Times New Roman" panose="02020603050405020304" pitchFamily="18" charset="0"/>
                <a:ea typeface="Calibri" panose="020F0502020204030204" pitchFamily="34" charset="0"/>
                <a:cs typeface="Times New Roman" panose="02020603050405020304" pitchFamily="18" charset="0"/>
              </a:rPr>
              <a:t> is an essential read for anyone seeking meaningful self-improvement, offering actionable strategies to create lasting positive change in both personal and professional life.</a:t>
            </a:r>
          </a:p>
        </p:txBody>
      </p:sp>
    </p:spTree>
    <p:extLst>
      <p:ext uri="{BB962C8B-B14F-4D97-AF65-F5344CB8AC3E}">
        <p14:creationId xmlns:p14="http://schemas.microsoft.com/office/powerpoint/2010/main" val="533389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a:t>
            </a:r>
            <a:r>
              <a:rPr sz="1200" dirty="0">
                <a:solidFill>
                  <a:srgbClr val="FFFFFF"/>
                </a:solidFill>
                <a:latin typeface="Segoe UI" panose="020B0502040204020203"/>
              </a:rPr>
              <a:t> 2025</a:t>
            </a:r>
          </a:p>
        </p:txBody>
      </p:sp>
      <p:sp>
        <p:nvSpPr>
          <p:cNvPr id="10" name="AutoShape 4"/>
          <p:cNvSpPr/>
          <p:nvPr/>
        </p:nvSpPr>
        <p:spPr>
          <a:xfrm>
            <a:off x="-1" y="834294"/>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1797050" y="323532"/>
            <a:ext cx="5125403" cy="40011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Digital Learning: A New Era in Education</a:t>
            </a:r>
            <a:endParaRPr lang="en-IN" sz="3200" b="1" dirty="0">
              <a:solidFill>
                <a:schemeClr val="tx2"/>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82850" y="884550"/>
            <a:ext cx="27432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By:- Deevisha (VIII Loyal)</a:t>
            </a:r>
          </a:p>
        </p:txBody>
      </p:sp>
      <p:pic>
        <p:nvPicPr>
          <p:cNvPr id="8" name="Picture 7">
            <a:extLst>
              <a:ext uri="{FF2B5EF4-FFF2-40B4-BE49-F238E27FC236}">
                <a16:creationId xmlns:a16="http://schemas.microsoft.com/office/drawing/2014/main" id="{21FFDEA0-4784-927E-359B-6459E539E925}"/>
              </a:ext>
            </a:extLst>
          </p:cNvPr>
          <p:cNvPicPr>
            <a:picLocks noChangeAspect="1"/>
          </p:cNvPicPr>
          <p:nvPr/>
        </p:nvPicPr>
        <p:blipFill>
          <a:blip r:embed="rId2" cstate="print">
            <a:extLst>
              <a:ext uri="{28A0092B-C50C-407E-A947-70E740481C1C}">
                <a14:useLocalDpi xmlns:a14="http://schemas.microsoft.com/office/drawing/2010/main" val="0"/>
              </a:ext>
            </a:extLst>
          </a:blip>
          <a:srcRect l="18312" r="18312"/>
          <a:stretch/>
        </p:blipFill>
        <p:spPr>
          <a:xfrm>
            <a:off x="2824820" y="1422739"/>
            <a:ext cx="1906859" cy="2006497"/>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FCDE6698-4E5D-EE4B-AF42-0393277F8453}"/>
              </a:ext>
            </a:extLst>
          </p:cNvPr>
          <p:cNvSpPr txBox="1"/>
          <p:nvPr/>
        </p:nvSpPr>
        <p:spPr>
          <a:xfrm>
            <a:off x="253047" y="3646811"/>
            <a:ext cx="6858000" cy="6296019"/>
          </a:xfrm>
          <a:prstGeom prst="rect">
            <a:avLst/>
          </a:prstGeom>
          <a:noFill/>
        </p:spPr>
        <p:txBody>
          <a:bodyPr wrap="square">
            <a:spAutoFit/>
          </a:bodyPr>
          <a:lstStyle/>
          <a:p>
            <a:pPr algn="just">
              <a:lnSpc>
                <a:spcPct val="107000"/>
              </a:lnSpc>
              <a:spcAft>
                <a:spcPts val="800"/>
              </a:spcAft>
              <a:buNone/>
            </a:pP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Education in the 21st century has entered a new digital era that is transforming how students learn and teachers teach. Technology has turned classrooms into interactive spaces filled with creativity and innovation. Through digital tools such as online classes, smart boards, and educational apps, students are now able to learn beyond textbooks and explore the world with just a click.</a:t>
            </a:r>
            <a:br>
              <a:rPr lang="en-IN" kern="100" dirty="0">
                <a:effectLst/>
                <a:latin typeface="Times New Roman" panose="02020603050405020304" pitchFamily="18" charset="0"/>
                <a:ea typeface="Calibri" panose="020F0502020204030204" pitchFamily="34" charset="0"/>
                <a:cs typeface="Times New Roman" panose="02020603050405020304" pitchFamily="18" charset="0"/>
              </a:rPr>
            </a:b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Digital learning makes education accessible to all. It allows students to study at their own pace, revisit lessons anytime, and use multimedia to better understand concepts. This flexibility helps children become independent learners and boosts their confidence. Teachers, too, are adapting by using technology to make lessons more engaging and student-</a:t>
            </a:r>
            <a:r>
              <a:rPr lang="en-IN" kern="100" dirty="0" err="1">
                <a:effectLst/>
                <a:latin typeface="Times New Roman" panose="02020603050405020304" pitchFamily="18" charset="0"/>
                <a:ea typeface="Calibri" panose="020F0502020204030204" pitchFamily="34" charset="0"/>
                <a:cs typeface="Times New Roman" panose="02020603050405020304" pitchFamily="18" charset="0"/>
              </a:rPr>
              <a:t>centered</a:t>
            </a: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a:t>
            </a:r>
            <a:br>
              <a:rPr lang="en-IN" kern="100" dirty="0">
                <a:effectLst/>
                <a:latin typeface="Times New Roman" panose="02020603050405020304" pitchFamily="18" charset="0"/>
                <a:ea typeface="Calibri" panose="020F0502020204030204" pitchFamily="34" charset="0"/>
                <a:cs typeface="Times New Roman" panose="02020603050405020304" pitchFamily="18" charset="0"/>
              </a:rPr>
            </a:b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However, the role of discipline and balance remains crucial. Students must use technology wisely—learning when to switch off devices and focus on real-life interactions. Schools now emphasize digital responsibility so that students grow into mindful global citizens.</a:t>
            </a:r>
            <a:br>
              <a:rPr lang="en-IN" kern="100" dirty="0">
                <a:effectLst/>
                <a:latin typeface="Times New Roman" panose="02020603050405020304" pitchFamily="18" charset="0"/>
                <a:ea typeface="Calibri" panose="020F0502020204030204" pitchFamily="34" charset="0"/>
                <a:cs typeface="Times New Roman" panose="02020603050405020304" pitchFamily="18" charset="0"/>
              </a:rPr>
            </a:br>
            <a:r>
              <a:rPr lang="en-IN" kern="100" dirty="0">
                <a:effectLst/>
                <a:latin typeface="Times New Roman" panose="02020603050405020304" pitchFamily="18" charset="0"/>
                <a:ea typeface="Calibri" panose="020F0502020204030204" pitchFamily="34" charset="0"/>
                <a:cs typeface="Times New Roman" panose="02020603050405020304" pitchFamily="18" charset="0"/>
              </a:rPr>
              <a:t>At our school, digital learning is not just about screens; it’s about empowering students to think critically, create boldly, and communicate effectively. As we move forward, technology will continue to redefine education, making learning not only smarter but also more meaningful.</a:t>
            </a:r>
            <a:br>
              <a:rPr lang="en-IN" kern="100" dirty="0">
                <a:effectLst/>
                <a:latin typeface="Times New Roman" panose="02020603050405020304" pitchFamily="18" charset="0"/>
                <a:ea typeface="Calibri" panose="020F0502020204030204" pitchFamily="34" charset="0"/>
                <a:cs typeface="Times New Roman" panose="02020603050405020304" pitchFamily="18" charset="0"/>
              </a:rPr>
            </a:br>
            <a:r>
              <a:rPr lang="en-IN" b="1" kern="100" dirty="0">
                <a:effectLst/>
                <a:latin typeface="Times New Roman" panose="02020603050405020304" pitchFamily="18" charset="0"/>
                <a:ea typeface="Calibri" panose="020F0502020204030204" pitchFamily="34" charset="0"/>
                <a:cs typeface="Times New Roman" panose="02020603050405020304" pitchFamily="18" charset="0"/>
              </a:rPr>
              <a:t>Digital education is the bridge between knowledge and imagination.</a:t>
            </a:r>
            <a:endParaRPr lang="en-IN"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F3F25-38FF-C1A7-1FC9-09FA79C03840}"/>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0099DEDB-1735-D3C8-DE28-1C3A692175B2}"/>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84AAB650-63B9-DC56-91B5-460E7D23B3D7}"/>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a:t>
            </a:r>
            <a:r>
              <a:rPr sz="1200" dirty="0">
                <a:solidFill>
                  <a:srgbClr val="FFFFFF"/>
                </a:solidFill>
                <a:latin typeface="Segoe UI" panose="020B0502040204020203"/>
              </a:rPr>
              <a:t> 2025</a:t>
            </a:r>
          </a:p>
        </p:txBody>
      </p:sp>
      <p:sp>
        <p:nvSpPr>
          <p:cNvPr id="10" name="AutoShape 4">
            <a:extLst>
              <a:ext uri="{FF2B5EF4-FFF2-40B4-BE49-F238E27FC236}">
                <a16:creationId xmlns:a16="http://schemas.microsoft.com/office/drawing/2014/main" id="{04ABE12D-7A61-0BD3-1277-203B58277B42}"/>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3CA12F4D-0509-2A87-6A7F-13F0C886472B}"/>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EB592BEC-9582-C0A8-48C2-ADF953FF6F19}"/>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1321602F-1EBD-C640-681D-FDF2868FDA11}"/>
              </a:ext>
            </a:extLst>
          </p:cNvPr>
          <p:cNvSpPr txBox="1"/>
          <p:nvPr/>
        </p:nvSpPr>
        <p:spPr>
          <a:xfrm>
            <a:off x="2292350" y="305876"/>
            <a:ext cx="2933700" cy="400110"/>
          </a:xfrm>
          <a:prstGeom prst="rect">
            <a:avLst/>
          </a:prstGeom>
          <a:noFill/>
        </p:spPr>
        <p:txBody>
          <a:bodyPr wrap="square">
            <a:spAutoFit/>
          </a:bodyPr>
          <a:lstStyle/>
          <a:p>
            <a:r>
              <a:rPr lang="hi-IN" sz="2000" b="1" dirty="0">
                <a:solidFill>
                  <a:schemeClr val="tx2"/>
                </a:solidFill>
              </a:rPr>
              <a:t>शिक्षा का वास्तविक अर्थ </a:t>
            </a:r>
            <a:endParaRPr lang="en-IN" sz="3600" b="1" dirty="0">
              <a:solidFill>
                <a:schemeClr val="tx2"/>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820E520-00F9-A99E-AA29-14C1B1CEB472}"/>
              </a:ext>
            </a:extLst>
          </p:cNvPr>
          <p:cNvSpPr txBox="1"/>
          <p:nvPr/>
        </p:nvSpPr>
        <p:spPr>
          <a:xfrm>
            <a:off x="2635249" y="885750"/>
            <a:ext cx="22860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By:- Deeher ( IX Loyal)</a:t>
            </a:r>
          </a:p>
        </p:txBody>
      </p:sp>
      <p:pic>
        <p:nvPicPr>
          <p:cNvPr id="8" name="Picture 7">
            <a:extLst>
              <a:ext uri="{FF2B5EF4-FFF2-40B4-BE49-F238E27FC236}">
                <a16:creationId xmlns:a16="http://schemas.microsoft.com/office/drawing/2014/main" id="{8041198D-7A79-78ED-06C1-ECADFA42C241}"/>
              </a:ext>
            </a:extLst>
          </p:cNvPr>
          <p:cNvPicPr>
            <a:picLocks noChangeAspect="1"/>
          </p:cNvPicPr>
          <p:nvPr/>
        </p:nvPicPr>
        <p:blipFill>
          <a:blip r:embed="rId2" cstate="print">
            <a:extLst>
              <a:ext uri="{28A0092B-C50C-407E-A947-70E740481C1C}">
                <a14:useLocalDpi xmlns:a14="http://schemas.microsoft.com/office/drawing/2010/main" val="0"/>
              </a:ext>
            </a:extLst>
          </a:blip>
          <a:srcRect l="18312" r="18312"/>
          <a:stretch/>
        </p:blipFill>
        <p:spPr>
          <a:xfrm>
            <a:off x="2787650" y="1461929"/>
            <a:ext cx="1828801" cy="192436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8DADD3D0-1097-8625-AE21-B2576E010C0D}"/>
              </a:ext>
            </a:extLst>
          </p:cNvPr>
          <p:cNvSpPr txBox="1"/>
          <p:nvPr/>
        </p:nvSpPr>
        <p:spPr>
          <a:xfrm>
            <a:off x="215900" y="3646318"/>
            <a:ext cx="7086600" cy="5665205"/>
          </a:xfrm>
          <a:prstGeom prst="rect">
            <a:avLst/>
          </a:prstGeom>
          <a:noFill/>
        </p:spPr>
        <p:txBody>
          <a:bodyPr wrap="square">
            <a:spAutoFit/>
          </a:bodyPr>
          <a:lstStyle/>
          <a:p>
            <a:pPr algn="just">
              <a:lnSpc>
                <a:spcPct val="107000"/>
              </a:lnSpc>
              <a:spcAft>
                <a:spcPts val="800"/>
              </a:spcAft>
              <a:buNone/>
            </a:pPr>
            <a:r>
              <a:rPr lang="hi-IN" sz="1600" kern="100" dirty="0">
                <a:effectLst/>
                <a:latin typeface="Calibri" panose="020F0502020204030204" pitchFamily="34" charset="0"/>
                <a:ea typeface="Calibri" panose="020F0502020204030204" pitchFamily="34" charset="0"/>
                <a:cs typeface="Mangal" panose="02040503050203030202" pitchFamily="18" charset="0"/>
              </a:rPr>
              <a:t>शिक्षा मानव जीवन का सबसे मूल्यवान खजाना है। यह केवल ज्ञान अर्जित करने का माध्यम नहीं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बल्कि जीवन जीने की कला सिखाने का साधन है। शिक्षा का वास्तविक अर्थ केवल पढ़ना-लिखना नहीं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बल्कि सही सोच</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सही व्यवहार और सही निर्णय लेने की क्षमता विकसित करना है। एक सच्चा शिक्षित व्यक्ति वही है जो अपने ज्ञान का उपयोग समाज और मानवता की भलाई के लिए करे।</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hi-IN" sz="1600" kern="100" dirty="0">
                <a:effectLst/>
                <a:latin typeface="Calibri" panose="020F0502020204030204" pitchFamily="34" charset="0"/>
                <a:ea typeface="Calibri" panose="020F0502020204030204" pitchFamily="34" charset="0"/>
                <a:cs typeface="Mangal" panose="02040503050203030202" pitchFamily="18" charset="0"/>
              </a:rPr>
              <a:t>आज के समय में जब तकनीक और प्रतियोगिता जीवन का हिस्सा बन गई 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शिक्षा का स्वरूप भी बदल रहा है। लेकिन हमें यह नहीं भूलना चाहिए कि शिक्षा का मूल उद्देश्य केवल रोजगार प्राप्त करना नहीं 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बल्कि एक अच्छा नागरिक और संवेदनशील इंसान बनना है। शिक्षा हमें सिखाती है कि कैसे दूसरों का सम्मान करें</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समाज में सहयोग की भावना रखें और नैतिक मूल्यों को अपने जीवन में अपनाएँ।</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hi-IN" sz="1600" kern="100" dirty="0">
                <a:effectLst/>
                <a:latin typeface="Calibri" panose="020F0502020204030204" pitchFamily="34" charset="0"/>
                <a:ea typeface="Calibri" panose="020F0502020204030204" pitchFamily="34" charset="0"/>
                <a:cs typeface="Mangal" panose="02040503050203030202" pitchFamily="18" charset="0"/>
              </a:rPr>
              <a:t>विद्यालय में शिक्षक विद्यार्थियों को न केवल विषयों का ज्ञान देते 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बल्कि अनुशासन</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ईमानदारी</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परिश्रम और सहानुभूति जैसे जीवन मूल्यों की शिक्षा भी प्रदान करते हैं। शिक्षा व्यक्ति के मन</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मस्तिष्क और आत्मा तीनों का विकास करती है। जब कोई व्यक्ति शिक्षित होता 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तो वह न केवल अपने लिए</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बल्कि समाज के लिए भी एक सकारात्मक परिवर्तन का माध्यम बनता है।</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hi-IN" sz="1600" kern="100" dirty="0">
                <a:effectLst/>
                <a:latin typeface="Calibri" panose="020F0502020204030204" pitchFamily="34" charset="0"/>
                <a:ea typeface="Calibri" panose="020F0502020204030204" pitchFamily="34" charset="0"/>
                <a:cs typeface="Mangal" panose="02040503050203030202" pitchFamily="18" charset="0"/>
              </a:rPr>
              <a:t>अंततः</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सच्ची शिक्षा वही है जो व्यक्ति के अंदर मानवता</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करुणा और सच्चाई के गुणों को जागृत करे। शिक्षा हमें केवल सफल नहीं</a:t>
            </a:r>
            <a:r>
              <a:rPr lang="en-IN" sz="1600" kern="100" dirty="0">
                <a:effectLst/>
                <a:latin typeface="Calibri" panose="020F0502020204030204" pitchFamily="34" charset="0"/>
                <a:ea typeface="Calibri" panose="020F0502020204030204" pitchFamily="34" charset="0"/>
                <a:cs typeface="Mangal" panose="02040503050203030202" pitchFamily="18" charset="0"/>
              </a:rPr>
              <a:t>, </a:t>
            </a:r>
            <a:r>
              <a:rPr lang="hi-IN" sz="1600" kern="100" dirty="0">
                <a:effectLst/>
                <a:latin typeface="Calibri" panose="020F0502020204030204" pitchFamily="34" charset="0"/>
                <a:ea typeface="Calibri" panose="020F0502020204030204" pitchFamily="34" charset="0"/>
                <a:cs typeface="Mangal" panose="02040503050203030202" pitchFamily="18" charset="0"/>
              </a:rPr>
              <a:t>बल्कि सच्चा और अच्छा इंसान बनाती है।</a:t>
            </a:r>
            <a:br>
              <a:rPr lang="en-IN" sz="1600" kern="100" dirty="0">
                <a:effectLst/>
                <a:latin typeface="Calibri" panose="020F0502020204030204" pitchFamily="34" charset="0"/>
                <a:ea typeface="Calibri" panose="020F0502020204030204" pitchFamily="34" charset="0"/>
                <a:cs typeface="Mangal" panose="02040503050203030202" pitchFamily="18" charset="0"/>
              </a:rPr>
            </a:br>
            <a:r>
              <a:rPr lang="hi-IN" sz="1600" b="1" kern="100" dirty="0">
                <a:effectLst/>
                <a:latin typeface="Calibri" panose="020F0502020204030204" pitchFamily="34" charset="0"/>
                <a:ea typeface="Calibri" panose="020F0502020204030204" pitchFamily="34" charset="0"/>
                <a:cs typeface="Mangal" panose="02040503050203030202" pitchFamily="18" charset="0"/>
              </a:rPr>
              <a:t>यही शिक्षा का वास्तविक अर्थ है — ज्ञान से अधिक</a:t>
            </a:r>
            <a:r>
              <a:rPr lang="en-IN" sz="1600" b="1" kern="100" dirty="0">
                <a:effectLst/>
                <a:latin typeface="Calibri" panose="020F0502020204030204" pitchFamily="34" charset="0"/>
                <a:ea typeface="Calibri" panose="020F0502020204030204" pitchFamily="34" charset="0"/>
                <a:cs typeface="Mangal" panose="02040503050203030202" pitchFamily="18" charset="0"/>
              </a:rPr>
              <a:t>, </a:t>
            </a:r>
            <a:r>
              <a:rPr lang="hi-IN" sz="1600" b="1" kern="100" dirty="0">
                <a:effectLst/>
                <a:latin typeface="Calibri" panose="020F0502020204030204" pitchFamily="34" charset="0"/>
                <a:ea typeface="Calibri" panose="020F0502020204030204" pitchFamily="34" charset="0"/>
                <a:cs typeface="Mangal" panose="02040503050203030202" pitchFamily="18" charset="0"/>
              </a:rPr>
              <a:t>चरित्र निर्माण और मानवीयता का विकास।</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740389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p:cNvSpPr/>
          <p:nvPr/>
        </p:nvSpPr>
        <p:spPr>
          <a:xfrm>
            <a:off x="-1" y="833426"/>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p:cNvSpPr txBox="1"/>
          <p:nvPr/>
        </p:nvSpPr>
        <p:spPr>
          <a:xfrm>
            <a:off x="2406650" y="358407"/>
            <a:ext cx="3276600" cy="523220"/>
          </a:xfrm>
          <a:prstGeom prst="rect">
            <a:avLst/>
          </a:prstGeom>
          <a:noFill/>
        </p:spPr>
        <p:txBody>
          <a:bodyPr wrap="square" rtlCol="0">
            <a:spAutoFit/>
          </a:bodyPr>
          <a:lstStyle/>
          <a:p>
            <a:r>
              <a:rPr lang="pa-IN" sz="2800" b="1" dirty="0">
                <a:solidFill>
                  <a:schemeClr val="tx2"/>
                </a:solidFill>
              </a:rPr>
              <a:t>ਸਿੱਖਿਆ ਤੇ ਅਨੁਸ਼ਾਸਨ</a:t>
            </a:r>
            <a:endParaRPr lang="en-IN" sz="2800" b="1" dirty="0">
              <a:solidFill>
                <a:schemeClr val="tx2"/>
              </a:solidFill>
            </a:endParaRPr>
          </a:p>
        </p:txBody>
      </p:sp>
      <p:sp>
        <p:nvSpPr>
          <p:cNvPr id="6" name="TextBox 5"/>
          <p:cNvSpPr txBox="1"/>
          <p:nvPr/>
        </p:nvSpPr>
        <p:spPr>
          <a:xfrm>
            <a:off x="2559050" y="898505"/>
            <a:ext cx="2667000" cy="307777"/>
          </a:xfrm>
          <a:prstGeom prst="rect">
            <a:avLst/>
          </a:prstGeom>
          <a:noFill/>
        </p:spPr>
        <p:txBody>
          <a:bodyPr wrap="square" rtlCol="0">
            <a:spAutoFit/>
          </a:bodyPr>
          <a:lstStyle/>
          <a:p>
            <a:r>
              <a:rPr lang="en-IN" sz="1400" b="1" dirty="0">
                <a:solidFill>
                  <a:schemeClr val="tx2"/>
                </a:solidFill>
                <a:latin typeface="Times New Roman" panose="02020603050405020304" pitchFamily="18" charset="0"/>
                <a:cs typeface="Times New Roman" panose="02020603050405020304" pitchFamily="18" charset="0"/>
              </a:rPr>
              <a:t>  By:- Varnika Kaur (X-Loyal)</a:t>
            </a:r>
          </a:p>
        </p:txBody>
      </p:sp>
      <p:pic>
        <p:nvPicPr>
          <p:cNvPr id="5" name="Picture 4">
            <a:extLst>
              <a:ext uri="{FF2B5EF4-FFF2-40B4-BE49-F238E27FC236}">
                <a16:creationId xmlns:a16="http://schemas.microsoft.com/office/drawing/2014/main" id="{0A23201D-2041-5AB7-D34B-F622E652D198}"/>
              </a:ext>
            </a:extLst>
          </p:cNvPr>
          <p:cNvPicPr>
            <a:picLocks noChangeAspect="1"/>
          </p:cNvPicPr>
          <p:nvPr/>
        </p:nvPicPr>
        <p:blipFill>
          <a:blip r:embed="rId2" cstate="print">
            <a:extLst>
              <a:ext uri="{28A0092B-C50C-407E-A947-70E740481C1C}">
                <a14:useLocalDpi xmlns:a14="http://schemas.microsoft.com/office/drawing/2010/main" val="0"/>
              </a:ext>
            </a:extLst>
          </a:blip>
          <a:srcRect t="2647" b="19911"/>
          <a:stretch>
            <a:fillRect/>
          </a:stretch>
        </p:blipFill>
        <p:spPr>
          <a:xfrm>
            <a:off x="2695209" y="1376780"/>
            <a:ext cx="2073641" cy="166437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BF1653E-B0E3-8A8C-2ED9-E98440B33FC8}"/>
              </a:ext>
            </a:extLst>
          </p:cNvPr>
          <p:cNvSpPr txBox="1"/>
          <p:nvPr/>
        </p:nvSpPr>
        <p:spPr>
          <a:xfrm>
            <a:off x="196850" y="3204318"/>
            <a:ext cx="6934200" cy="6726329"/>
          </a:xfrm>
          <a:prstGeom prst="rect">
            <a:avLst/>
          </a:prstGeom>
          <a:noFill/>
        </p:spPr>
        <p:txBody>
          <a:bodyPr wrap="square">
            <a:spAutoFit/>
          </a:bodyPr>
          <a:lstStyle/>
          <a:p>
            <a:pPr algn="just">
              <a:lnSpc>
                <a:spcPct val="107000"/>
              </a:lnSpc>
              <a:spcAft>
                <a:spcPts val="800"/>
              </a:spcAft>
              <a:buNone/>
            </a:pPr>
            <a:r>
              <a:rPr lang="pa-IN" sz="1800" kern="100" dirty="0">
                <a:effectLst/>
                <a:latin typeface="Calibri" panose="020F0502020204030204" pitchFamily="34" charset="0"/>
                <a:ea typeface="Calibri" panose="020F0502020204030204" pitchFamily="34" charset="0"/>
                <a:cs typeface="Raavi" panose="020B0502040204020203" pitchFamily="34" charset="0"/>
              </a:rPr>
              <a:t>ਸਿੱਖਿਆ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ਮਨੁੱਖੀ</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ਸਭ</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ਵੱਡੀ</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ਤਾਕਤ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ਇਹ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ਸਿਰਫ਼</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ਗਿਆਨ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ਦਿੰਦੀ</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ਸਗੋਂ</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ਸੁਧਾਰਨ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ਰਸਤਾ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ਦਿਖਾਂਦੀ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ਸਿੱਖਿਆ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ਤਦ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ਇਸ</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ਜੁੜਿਆ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ਹੋਵੇ</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ਆਪਣੇ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ਵਿੱਚ</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ਕਾਇਦੇ</a:t>
            </a:r>
            <a:r>
              <a:rPr lang="pa-IN" sz="1800" kern="100" dirty="0">
                <a:effectLst/>
                <a:latin typeface="Calibri" panose="020F0502020204030204" pitchFamily="34" charset="0"/>
                <a:ea typeface="Calibri" panose="020F0502020204030204" pitchFamily="34" charset="0"/>
                <a:cs typeface="Mangal" panose="02040503050203030202" pitchFamily="18" charset="0"/>
              </a:rPr>
              <a:t>-</a:t>
            </a:r>
            <a:r>
              <a:rPr lang="pa-IN" sz="1800" kern="100" dirty="0">
                <a:effectLst/>
                <a:latin typeface="Calibri" panose="020F0502020204030204" pitchFamily="34" charset="0"/>
                <a:ea typeface="Calibri" panose="020F0502020204030204" pitchFamily="34" charset="0"/>
                <a:cs typeface="Raavi" panose="020B0502040204020203" pitchFamily="34" charset="0"/>
              </a:rPr>
              <a:t>ਨਿਯਮਾਂ</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ਪਾਲਣਾ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ਕਰਨਾ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ਸਿਖਾਂਦਾ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ਇਹ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ਸਫਲਤਾ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ਓਰ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ਮੰਤ੍ਰ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pa-IN" sz="1800" kern="100" dirty="0">
                <a:effectLst/>
                <a:latin typeface="Calibri" panose="020F0502020204030204" pitchFamily="34" charset="0"/>
                <a:ea typeface="Calibri" panose="020F0502020204030204" pitchFamily="34" charset="0"/>
                <a:cs typeface="Raavi" panose="020B0502040204020203" pitchFamily="34" charset="0"/>
              </a:rPr>
              <a:t>ਸਕੂਲ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ਵਿੱਚ</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ਅਧਿਆਪਕ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ਵਿਦਿਆਰਥੀਆਂ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ਸਿਰਫ</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ਵਿਸ਼ਿਆਂ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ਸਿੱਖਿਆ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ਦਿੰਦੇ</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ਸਗੋਂ</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ਉਨ੍ਹਾਂ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ਜੀਊਣ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ਪ੍ਰੇਰਣਾ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ਵਿਦਿਆਰਥੀ</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ਰਹਿੰਦਾ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ਉਹ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ਆਪਣਾ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ਸਮਾਂ</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ਠੀਕ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ਤਰੀਕੇ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ਵਰਤਦਾ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ਆਪਣੀ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ਪੜ੍ਹਾਈ</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en-IN" sz="1800" kern="100" dirty="0">
                <a:effectLst/>
                <a:latin typeface="Calibri" panose="020F0502020204030204" pitchFamily="34" charset="0"/>
                <a:ea typeface="Calibri" panose="020F0502020204030204" pitchFamily="34" charset="0"/>
                <a:cs typeface="Mangal" panose="02040503050203030202" pitchFamily="18" charset="0"/>
              </a:rPr>
              <a:t>'</a:t>
            </a:r>
            <a:r>
              <a:rPr lang="pa-IN" sz="1800" kern="100" dirty="0">
                <a:effectLst/>
                <a:latin typeface="Calibri" panose="020F0502020204030204" pitchFamily="34" charset="0"/>
                <a:ea typeface="Calibri" panose="020F0502020204030204" pitchFamily="34" charset="0"/>
                <a:cs typeface="Raavi" panose="020B0502040204020203" pitchFamily="34" charset="0"/>
              </a:rPr>
              <a:t>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ਧਿਆਨ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ਸਕਦਾ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ਮਿਹਨਤੀ</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ਜ਼ਿੰਮੇਵਾਰ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ਆਦਰਯੋਗ</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ਬਣਾਉਂਦਾ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hi-IN" sz="1800" kern="100" dirty="0">
                <a:effectLst/>
                <a:latin typeface="Calibri" panose="020F0502020204030204" pitchFamily="34" charset="0"/>
                <a:ea typeface="Calibri" panose="020F0502020204030204" pitchFamily="34" charset="0"/>
                <a:cs typeface="Mangal" panose="02040503050203030202" pitchFamily="18" charset="0"/>
              </a:rPr>
              <a: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pa-IN" sz="1800" kern="100" dirty="0">
                <a:effectLst/>
                <a:latin typeface="Calibri" panose="020F0502020204030204" pitchFamily="34" charset="0"/>
                <a:ea typeface="Calibri" panose="020F0502020204030204" pitchFamily="34" charset="0"/>
                <a:cs typeface="Raavi" panose="020B0502040204020203" pitchFamily="34" charset="0"/>
              </a:rPr>
              <a:t>ਇੱਕ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ਵਿਦਿਆਰਥੀ</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ਹਮੇਸ਼ਾ</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ਆਪਣੇ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ਲਕਸ਼</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ਪ੍ਰਾਪਤ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ਕਿਉਂਕਿ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ਉਹ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ਜਾਣਦਾ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ਮਿਹਨਤ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ਸਮੇਂ</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ਪਾਬੰਦੀ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ਸਫਲਤਾ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ਕੁੰਜੀਆਂ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ਸਹਿਯੋਗ</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ਸੱਚਾਈ</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ਧੀਰਜ</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ਵਰਗੀਆਂ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ਗੁਣਾਂ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ਵਿੱਚ</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ਆਉਣ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ਲਈ</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ਪ੍ਰੇਰਿਤ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ਕਰਦਾ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hi-IN" sz="1800" kern="100" dirty="0">
                <a:effectLst/>
                <a:latin typeface="Calibri" panose="020F0502020204030204" pitchFamily="34" charset="0"/>
                <a:ea typeface="Calibri" panose="020F0502020204030204" pitchFamily="34" charset="0"/>
                <a:cs typeface="Mangal" panose="02040503050203030202" pitchFamily="18" charset="0"/>
              </a:rPr>
              <a: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pa-IN" sz="1800" kern="100" dirty="0">
                <a:effectLst/>
                <a:latin typeface="Calibri" panose="020F0502020204030204" pitchFamily="34" charset="0"/>
                <a:ea typeface="Calibri" panose="020F0502020204030204" pitchFamily="34" charset="0"/>
                <a:cs typeface="Raavi" panose="020B0502040204020203" pitchFamily="34" charset="0"/>
              </a:rPr>
              <a:t>ਅੱਜ</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ਸਮੇਂ</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ਵਿੱਚ</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ਤਕਨੀਕ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ਮੋਬਾਈਲ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ਬੱਚਿਆਂ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ਧਿਆਨ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ਕਈ</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ਪਾਸਿਆਂ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ਵੰਡ</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ਦਿੱਤਾ</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ਲੋੜ</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ਵਧ</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ਗਈ</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ਸਿੱਖਿਆ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ਮਕਸਦ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ਸਿਰਫ਼</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ਨਹੀਂ</a:t>
            </a:r>
            <a:r>
              <a:rPr lang="en-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ਸਗੋਂ</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ਮੁੱਲਾਂ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ਸਮਝਣਾ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hi-IN" sz="1800" kern="100" dirty="0">
                <a:effectLst/>
                <a:latin typeface="Calibri" panose="020F0502020204030204" pitchFamily="34" charset="0"/>
                <a:ea typeface="Calibri" panose="020F0502020204030204" pitchFamily="34" charset="0"/>
                <a:cs typeface="Mangal" panose="02040503050203030202" pitchFamily="18" charset="0"/>
              </a:rPr>
              <a: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buNone/>
            </a:pPr>
            <a:r>
              <a:rPr lang="pa-IN" sz="1800" kern="100" dirty="0">
                <a:effectLst/>
                <a:latin typeface="Calibri" panose="020F0502020204030204" pitchFamily="34" charset="0"/>
                <a:ea typeface="Calibri" panose="020F0502020204030204" pitchFamily="34" charset="0"/>
                <a:cs typeface="Raavi" panose="020B0502040204020203" pitchFamily="34" charset="0"/>
              </a:rPr>
              <a:t>ਇਸ</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ਲਈ</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ਹਰ</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ਵਿਦਿਆਰਥੀ</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ਚਾਹੀਦਾ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ਕਿ</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ਉਹ</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ਸਿੱਖਿਆ</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ਨਾਲ</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ਅਨੁਸ਼ਾਸਨ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ਵੀ</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ਆਪਣੇ</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ਜੀਵਨ</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ਦਾ</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ਅਟੁੱਟ</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ਹਿੱਸਾ</a:t>
            </a:r>
            <a:r>
              <a:rPr lang="pa-IN" sz="1800" kern="100" dirty="0">
                <a:effectLst/>
                <a:latin typeface="Calibri" panose="020F0502020204030204" pitchFamily="34" charset="0"/>
                <a:ea typeface="Calibri" panose="020F0502020204030204" pitchFamily="34" charset="0"/>
                <a:cs typeface="Mangal" panose="02040503050203030202" pitchFamily="18" charset="0"/>
              </a:rPr>
              <a:t> </a:t>
            </a:r>
            <a:r>
              <a:rPr lang="pa-IN" sz="1800" kern="100" dirty="0">
                <a:effectLst/>
                <a:latin typeface="Calibri" panose="020F0502020204030204" pitchFamily="34" charset="0"/>
                <a:ea typeface="Calibri" panose="020F0502020204030204" pitchFamily="34" charset="0"/>
                <a:cs typeface="Raavi" panose="020B0502040204020203" pitchFamily="34" charset="0"/>
              </a:rPr>
              <a:t>ਬਣਾਏ</a:t>
            </a:r>
            <a:r>
              <a:rPr lang="hi-IN" sz="1800" kern="100" dirty="0">
                <a:effectLst/>
                <a:latin typeface="Calibri" panose="020F0502020204030204" pitchFamily="34" charset="0"/>
                <a:ea typeface="Calibri" panose="020F0502020204030204" pitchFamily="34" charset="0"/>
                <a:cs typeface="Mangal" panose="02040503050203030202" pitchFamily="18" charset="0"/>
              </a:rPr>
              <a:t>।</a:t>
            </a:r>
            <a:br>
              <a:rPr lang="en-IN" sz="1800" kern="100" dirty="0">
                <a:effectLst/>
                <a:latin typeface="Calibri" panose="020F0502020204030204" pitchFamily="34" charset="0"/>
                <a:ea typeface="Calibri" panose="020F0502020204030204" pitchFamily="34" charset="0"/>
                <a:cs typeface="Mangal" panose="02040503050203030202" pitchFamily="18" charset="0"/>
              </a:rPr>
            </a:br>
            <a:r>
              <a:rPr lang="pa-IN" sz="1800" b="1" kern="100" dirty="0">
                <a:effectLst/>
                <a:latin typeface="Calibri" panose="020F0502020204030204" pitchFamily="34" charset="0"/>
                <a:ea typeface="Calibri" panose="020F0502020204030204" pitchFamily="34" charset="0"/>
                <a:cs typeface="Raavi" panose="020B0502040204020203" pitchFamily="34" charset="0"/>
              </a:rPr>
              <a:t>ਅਸਲ</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ਸਿੱਖਿਆ</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ਉਹੀ</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ਹੈ</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ਜੋ</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ਸਾਨੂੰ</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ਗਿਆਨਵਾਨ</a:t>
            </a:r>
            <a:r>
              <a:rPr lang="en-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ਅਨੁਸ਼ਾਸਿਤ</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ਅਤੇ</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ਚੰਗਾ</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ਇਨਸਾਨ</a:t>
            </a:r>
            <a:r>
              <a:rPr lang="pa-IN" sz="1800" b="1" kern="100" dirty="0">
                <a:effectLst/>
                <a:latin typeface="Calibri" panose="020F0502020204030204" pitchFamily="34" charset="0"/>
                <a:ea typeface="Calibri" panose="020F0502020204030204" pitchFamily="34" charset="0"/>
                <a:cs typeface="Mangal" panose="02040503050203030202" pitchFamily="18" charset="0"/>
              </a:rPr>
              <a:t> </a:t>
            </a:r>
            <a:r>
              <a:rPr lang="pa-IN" sz="1800" b="1" kern="100" dirty="0">
                <a:effectLst/>
                <a:latin typeface="Calibri" panose="020F0502020204030204" pitchFamily="34" charset="0"/>
                <a:ea typeface="Calibri" panose="020F0502020204030204" pitchFamily="34" charset="0"/>
                <a:cs typeface="Raavi" panose="020B0502040204020203" pitchFamily="34" charset="0"/>
              </a:rPr>
              <a:t>ਬਣਾਏ</a:t>
            </a:r>
            <a:r>
              <a:rPr lang="hi-IN" sz="1800" b="1" kern="100" dirty="0">
                <a:effectLst/>
                <a:latin typeface="Calibri" panose="020F0502020204030204" pitchFamily="34" charset="0"/>
                <a:ea typeface="Calibri" panose="020F0502020204030204" pitchFamily="34" charset="0"/>
                <a:cs typeface="Mangal" panose="02040503050203030202" pitchFamily="18" charset="0"/>
              </a:rPr>
              <a:t>।</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4BAF34-F83C-C972-E0F1-8E06BD6331DF}"/>
              </a:ext>
            </a:extLst>
          </p:cNvPr>
          <p:cNvSpPr txBox="1"/>
          <p:nvPr/>
        </p:nvSpPr>
        <p:spPr>
          <a:xfrm>
            <a:off x="425450" y="385068"/>
            <a:ext cx="6705600" cy="8771632"/>
          </a:xfrm>
          <a:prstGeom prst="rect">
            <a:avLst/>
          </a:prstGeom>
          <a:noFill/>
        </p:spPr>
        <p:txBody>
          <a:bodyPr wrap="square">
            <a:spAutoFit/>
          </a:bodyPr>
          <a:lstStyle/>
          <a:p>
            <a:pPr algn="ctr"/>
            <a:endParaRPr lang="en-IN" b="1" dirty="0"/>
          </a:p>
          <a:p>
            <a:pPr algn="ctr"/>
            <a:r>
              <a:rPr lang="en-IN" b="1" dirty="0"/>
              <a:t>📰 </a:t>
            </a:r>
            <a:r>
              <a:rPr lang="en-IN" sz="2400" b="1" dirty="0">
                <a:solidFill>
                  <a:schemeClr val="tx2"/>
                </a:solidFill>
                <a:latin typeface="Times New Roman" panose="02020603050405020304" pitchFamily="18" charset="0"/>
                <a:cs typeface="Times New Roman" panose="02020603050405020304" pitchFamily="18" charset="0"/>
              </a:rPr>
              <a:t>Chronicle</a:t>
            </a:r>
            <a:r>
              <a:rPr lang="en-IN" b="1" dirty="0"/>
              <a:t> </a:t>
            </a:r>
            <a:r>
              <a:rPr lang="en-IN" sz="2400" b="1" dirty="0">
                <a:solidFill>
                  <a:schemeClr val="tx2"/>
                </a:solidFill>
                <a:latin typeface="Times New Roman" panose="02020603050405020304" pitchFamily="18" charset="0"/>
                <a:cs typeface="Times New Roman" panose="02020603050405020304" pitchFamily="18" charset="0"/>
              </a:rPr>
              <a:t>Chuckles</a:t>
            </a:r>
          </a:p>
          <a:p>
            <a:pPr algn="ctr"/>
            <a:endParaRPr lang="en-US" b="1" dirty="0"/>
          </a:p>
          <a:p>
            <a:endParaRPr lang="en-US" b="1" dirty="0"/>
          </a:p>
          <a:p>
            <a:pPr algn="ctr"/>
            <a:r>
              <a:rPr lang="en-US" b="1" dirty="0"/>
              <a:t>“Because laughter is the best homework!”</a:t>
            </a:r>
            <a:r>
              <a:rPr lang="en-US" dirty="0"/>
              <a:t> 😄</a:t>
            </a:r>
          </a:p>
          <a:p>
            <a:endParaRPr lang="en-US" dirty="0"/>
          </a:p>
          <a:p>
            <a:r>
              <a:rPr lang="en-US" dirty="0"/>
              <a:t>1️⃣ </a:t>
            </a:r>
            <a:r>
              <a:rPr lang="en-US" b="1" dirty="0"/>
              <a:t>Teacher:</a:t>
            </a:r>
            <a:r>
              <a:rPr lang="en-US" dirty="0"/>
              <a:t> Why are you late?</a:t>
            </a:r>
            <a:br>
              <a:rPr lang="en-US" dirty="0"/>
            </a:br>
            <a:r>
              <a:rPr lang="en-US" b="1" dirty="0"/>
              <a:t>Student:</a:t>
            </a:r>
            <a:r>
              <a:rPr lang="en-US" dirty="0"/>
              <a:t> Because the bell rang before I reached!</a:t>
            </a:r>
          </a:p>
          <a:p>
            <a:endParaRPr lang="en-US" dirty="0"/>
          </a:p>
          <a:p>
            <a:r>
              <a:rPr lang="en-US" dirty="0"/>
              <a:t>2️⃣Why did the student bring a ladder to school?</a:t>
            </a:r>
            <a:br>
              <a:rPr lang="en-US" dirty="0"/>
            </a:br>
            <a:r>
              <a:rPr lang="en-US" dirty="0"/>
              <a:t>→ To go to </a:t>
            </a:r>
            <a:r>
              <a:rPr lang="en-US" i="1" dirty="0"/>
              <a:t>high school!</a:t>
            </a:r>
            <a:r>
              <a:rPr lang="en-US" dirty="0"/>
              <a:t> 🎓</a:t>
            </a:r>
          </a:p>
          <a:p>
            <a:endParaRPr lang="en-US" dirty="0"/>
          </a:p>
          <a:p>
            <a:r>
              <a:rPr lang="en-US" dirty="0"/>
              <a:t>3️⃣ Why did the scarecrow win an award?</a:t>
            </a:r>
            <a:br>
              <a:rPr lang="en-US" dirty="0"/>
            </a:br>
            <a:r>
              <a:rPr lang="en-US" dirty="0"/>
              <a:t>→ Because he was </a:t>
            </a:r>
            <a:r>
              <a:rPr lang="en-US" i="1" dirty="0"/>
              <a:t>outstanding in his field!</a:t>
            </a:r>
            <a:r>
              <a:rPr lang="en-US" dirty="0"/>
              <a:t> 🌾</a:t>
            </a:r>
          </a:p>
          <a:p>
            <a:endParaRPr lang="en-US" dirty="0"/>
          </a:p>
          <a:p>
            <a:r>
              <a:rPr lang="en-US" dirty="0"/>
              <a:t>4️⃣ What’s a teacher’s favorite nation?</a:t>
            </a:r>
            <a:br>
              <a:rPr lang="en-US" dirty="0"/>
            </a:br>
            <a:r>
              <a:rPr lang="en-US" dirty="0"/>
              <a:t>→ </a:t>
            </a:r>
            <a:r>
              <a:rPr lang="en-US" i="1" dirty="0" err="1"/>
              <a:t>Expla</a:t>
            </a:r>
            <a:r>
              <a:rPr lang="en-US" i="1" dirty="0"/>
              <a:t>-nation!</a:t>
            </a:r>
          </a:p>
          <a:p>
            <a:endParaRPr lang="en-US" dirty="0"/>
          </a:p>
          <a:p>
            <a:r>
              <a:rPr lang="en-US" dirty="0"/>
              <a:t>5️⃣ Why did the student eat his homework?</a:t>
            </a:r>
            <a:br>
              <a:rPr lang="en-US" dirty="0"/>
            </a:br>
            <a:r>
              <a:rPr lang="en-US" dirty="0"/>
              <a:t>→ Because the teacher said it was </a:t>
            </a:r>
            <a:r>
              <a:rPr lang="en-US" i="1" dirty="0"/>
              <a:t>a piece of cake!</a:t>
            </a:r>
            <a:r>
              <a:rPr lang="en-US" dirty="0"/>
              <a:t> 🎂</a:t>
            </a:r>
          </a:p>
          <a:p>
            <a:endParaRPr lang="en-US" dirty="0"/>
          </a:p>
          <a:p>
            <a:r>
              <a:rPr lang="en-US" dirty="0"/>
              <a:t>6️⃣ What do you call a sleeping bull?</a:t>
            </a:r>
            <a:br>
              <a:rPr lang="en-US" dirty="0"/>
            </a:br>
            <a:r>
              <a:rPr lang="en-US" dirty="0"/>
              <a:t>→ </a:t>
            </a:r>
            <a:r>
              <a:rPr lang="en-US" i="1" dirty="0"/>
              <a:t>A bulldozer!</a:t>
            </a:r>
            <a:r>
              <a:rPr lang="en-US" dirty="0"/>
              <a:t> 🐂💤</a:t>
            </a:r>
          </a:p>
          <a:p>
            <a:endParaRPr lang="en-US" dirty="0"/>
          </a:p>
          <a:p>
            <a:r>
              <a:rPr lang="en-US" dirty="0"/>
              <a:t>7️⃣ Why was the math book sad?</a:t>
            </a:r>
            <a:br>
              <a:rPr lang="en-US" dirty="0"/>
            </a:br>
            <a:r>
              <a:rPr lang="en-US" dirty="0"/>
              <a:t>→ It had </a:t>
            </a:r>
            <a:r>
              <a:rPr lang="en-US" i="1" dirty="0"/>
              <a:t>too many problems.</a:t>
            </a:r>
          </a:p>
          <a:p>
            <a:endParaRPr lang="en-US" dirty="0"/>
          </a:p>
          <a:p>
            <a:r>
              <a:rPr lang="en-US" dirty="0"/>
              <a:t>8️⃣ What did one wall say to the other wall?</a:t>
            </a:r>
            <a:br>
              <a:rPr lang="en-US" dirty="0"/>
            </a:br>
            <a:r>
              <a:rPr lang="en-US" dirty="0"/>
              <a:t>→ “Meet you at the corner!”</a:t>
            </a:r>
          </a:p>
          <a:p>
            <a:endParaRPr lang="en-US" dirty="0"/>
          </a:p>
          <a:p>
            <a:endParaRPr lang="en-IN" dirty="0"/>
          </a:p>
        </p:txBody>
      </p:sp>
      <p:sp>
        <p:nvSpPr>
          <p:cNvPr id="12" name="Rectangle 11">
            <a:extLst>
              <a:ext uri="{FF2B5EF4-FFF2-40B4-BE49-F238E27FC236}">
                <a16:creationId xmlns:a16="http://schemas.microsoft.com/office/drawing/2014/main" id="{11B42ECF-3A80-66F8-BB77-64570AF81167}"/>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4" name="AutoShape 4">
            <a:extLst>
              <a:ext uri="{FF2B5EF4-FFF2-40B4-BE49-F238E27FC236}">
                <a16:creationId xmlns:a16="http://schemas.microsoft.com/office/drawing/2014/main" id="{7D7120BF-6BAF-1F97-DBB2-0D1FBBF839E5}"/>
              </a:ext>
            </a:extLst>
          </p:cNvPr>
          <p:cNvSpPr/>
          <p:nvPr/>
        </p:nvSpPr>
        <p:spPr>
          <a:xfrm>
            <a:off x="0" y="11557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5" name="AutoShape 4">
            <a:extLst>
              <a:ext uri="{FF2B5EF4-FFF2-40B4-BE49-F238E27FC236}">
                <a16:creationId xmlns:a16="http://schemas.microsoft.com/office/drawing/2014/main" id="{6D76B24A-BC78-A683-1318-C36882C8FA13}"/>
              </a:ext>
            </a:extLst>
          </p:cNvPr>
          <p:cNvSpPr/>
          <p:nvPr/>
        </p:nvSpPr>
        <p:spPr>
          <a:xfrm>
            <a:off x="44450" y="6985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6" name="AutoShape 4">
            <a:extLst>
              <a:ext uri="{FF2B5EF4-FFF2-40B4-BE49-F238E27FC236}">
                <a16:creationId xmlns:a16="http://schemas.microsoft.com/office/drawing/2014/main" id="{1E9863AE-A91F-A005-B350-6F17B2302AC6}"/>
              </a:ext>
            </a:extLst>
          </p:cNvPr>
          <p:cNvSpPr/>
          <p:nvPr/>
        </p:nvSpPr>
        <p:spPr>
          <a:xfrm>
            <a:off x="-31750" y="1308100"/>
            <a:ext cx="758825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Tree>
    <p:extLst>
      <p:ext uri="{BB962C8B-B14F-4D97-AF65-F5344CB8AC3E}">
        <p14:creationId xmlns:p14="http://schemas.microsoft.com/office/powerpoint/2010/main" val="354159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6122C-DC98-3983-E725-8E952C5A577B}"/>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63488701-6C51-EB61-F572-5F5C9A004842}"/>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E6AC3AC5-3F72-6C0C-AE6F-F36BCBB5B6CF}"/>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A5818C32-1EEC-281B-745D-DA0F083C8630}"/>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5F6D722E-654A-D2F1-A0DD-C7A7E2165D09}"/>
              </a:ext>
            </a:extLst>
          </p:cNvPr>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6676B925-C7AF-FB76-CD4D-4D504EB69797}"/>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8" name="TextBox 7">
            <a:extLst>
              <a:ext uri="{FF2B5EF4-FFF2-40B4-BE49-F238E27FC236}">
                <a16:creationId xmlns:a16="http://schemas.microsoft.com/office/drawing/2014/main" id="{0DC0B650-C532-44E3-504C-42410CA2B63B}"/>
              </a:ext>
            </a:extLst>
          </p:cNvPr>
          <p:cNvSpPr txBox="1"/>
          <p:nvPr/>
        </p:nvSpPr>
        <p:spPr>
          <a:xfrm>
            <a:off x="2025650" y="327635"/>
            <a:ext cx="3898106" cy="461665"/>
          </a:xfrm>
          <a:prstGeom prst="rect">
            <a:avLst/>
          </a:prstGeom>
          <a:noFill/>
        </p:spPr>
        <p:txBody>
          <a:bodyPr wrap="square">
            <a:spAutoFit/>
          </a:bodyPr>
          <a:lstStyle/>
          <a:p>
            <a:r>
              <a:rPr lang="en-US" sz="2400" b="1" dirty="0">
                <a:solidFill>
                  <a:schemeClr val="tx2"/>
                </a:solidFill>
                <a:latin typeface="Times New Roman" panose="02020603050405020304" pitchFamily="18" charset="0"/>
                <a:cs typeface="Times New Roman" panose="02020603050405020304" pitchFamily="18" charset="0"/>
              </a:rPr>
              <a:t>Maze: From Start to Finish</a:t>
            </a:r>
            <a:endParaRPr lang="en-IN" sz="2400" b="1" dirty="0">
              <a:solidFill>
                <a:schemeClr val="tx2"/>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30920F-D31B-823F-897B-FFA08384C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9" y="1424492"/>
            <a:ext cx="7359649" cy="8257272"/>
          </a:xfrm>
          <a:prstGeom prst="rect">
            <a:avLst/>
          </a:prstGeom>
        </p:spPr>
      </p:pic>
    </p:spTree>
    <p:extLst>
      <p:ext uri="{BB962C8B-B14F-4D97-AF65-F5344CB8AC3E}">
        <p14:creationId xmlns:p14="http://schemas.microsoft.com/office/powerpoint/2010/main" val="402028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2035" r="2035"/>
          <a:stretch/>
        </p:blipFill>
        <p:spPr>
          <a:xfrm>
            <a:off x="-1" y="0"/>
            <a:ext cx="7556500" cy="10071364"/>
          </a:xfrm>
          <a:prstGeom prst="rect">
            <a:avLst/>
          </a:prstGeom>
        </p:spPr>
      </p:pic>
      <p:sp>
        <p:nvSpPr>
          <p:cNvPr id="8" name="TextBox 7"/>
          <p:cNvSpPr txBox="1"/>
          <p:nvPr/>
        </p:nvSpPr>
        <p:spPr>
          <a:xfrm>
            <a:off x="1971219" y="10029164"/>
            <a:ext cx="3614057" cy="369332"/>
          </a:xfrm>
          <a:prstGeom prst="rect">
            <a:avLst/>
          </a:prstGeom>
          <a:noFill/>
        </p:spPr>
        <p:txBody>
          <a:bodyPr wrap="square" rtlCol="0">
            <a:spAutoFit/>
          </a:bodyPr>
          <a:lstStyle/>
          <a:p>
            <a:r>
              <a:rPr lang="en-US" b="1" dirty="0">
                <a:solidFill>
                  <a:srgbClr val="FF0000"/>
                </a:solidFill>
                <a:latin typeface="Algerian" panose="04020705040A02060702" pitchFamily="82" charset="0"/>
              </a:rPr>
              <a:t>By Art &amp; Craft Department </a:t>
            </a:r>
            <a:endParaRPr lang="en-IN" b="1" dirty="0">
              <a:solidFill>
                <a:srgbClr val="FF0000"/>
              </a:solidFill>
              <a:latin typeface="Algerian" panose="04020705040A02060702" pitchFamily="8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1785" y="-1"/>
            <a:ext cx="7533933" cy="1032764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7940" y="181792"/>
            <a:ext cx="7328560" cy="584775"/>
          </a:xfrm>
          <a:prstGeom prst="rect">
            <a:avLst/>
          </a:prstGeom>
          <a:noFill/>
        </p:spPr>
        <p:txBody>
          <a:bodyPr wrap="square">
            <a:spAutoFit/>
          </a:bodyPr>
          <a:lstStyle/>
          <a:p>
            <a:pPr algn="ctr"/>
            <a:r>
              <a:rPr lang="en-IN" sz="3200" b="1" dirty="0">
                <a:solidFill>
                  <a:srgbClr val="00467A"/>
                </a:solidFill>
                <a:latin typeface="Castellar" panose="020A0402060406010301" pitchFamily="18" charset="0"/>
                <a:cs typeface="Times New Roman" panose="02020603050405020304" pitchFamily="18" charset="0"/>
              </a:rPr>
              <a:t>FIRST LOOK</a:t>
            </a:r>
            <a:endParaRPr lang="en-US" sz="3200" b="1" dirty="0">
              <a:latin typeface="Castellar" panose="020A0402060406010301" pitchFamily="18" charset="0"/>
              <a:cs typeface="Times New Roman" panose="02020603050405020304" pitchFamily="18" charset="0"/>
            </a:endParaRPr>
          </a:p>
        </p:txBody>
      </p:sp>
      <p:sp>
        <p:nvSpPr>
          <p:cNvPr id="2" name="AutoShape 4"/>
          <p:cNvSpPr/>
          <p:nvPr/>
        </p:nvSpPr>
        <p:spPr>
          <a:xfrm>
            <a:off x="-1" y="1207772"/>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1242" t="19279" r="6319"/>
          <a:stretch>
            <a:fillRect/>
          </a:stretch>
        </p:blipFill>
        <p:spPr>
          <a:xfrm>
            <a:off x="2406650" y="1464311"/>
            <a:ext cx="2990658" cy="1952823"/>
          </a:xfrm>
          <a:prstGeom prst="rect">
            <a:avLst/>
          </a:prstGeom>
          <a:ln w="88900" cap="sq" cmpd="thickThin">
            <a:solidFill>
              <a:schemeClr val="tx2"/>
            </a:solidFill>
            <a:prstDash val="solid"/>
            <a:miter lim="800000"/>
            <a:headEnd/>
            <a:tailEnd/>
          </a:ln>
          <a:effectLst>
            <a:innerShdw blurRad="76200">
              <a:srgbClr val="000000"/>
            </a:innerShdw>
          </a:effectLst>
        </p:spPr>
      </p:pic>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 </a:t>
            </a:r>
            <a:r>
              <a:rPr lang="en-US" sz="1200" dirty="0">
                <a:solidFill>
                  <a:srgbClr val="FFFFFF"/>
                </a:solidFill>
                <a:latin typeface="Segoe UI" panose="020B0502040204020203"/>
              </a:rPr>
              <a:t>October</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p:cNvSpPr txBox="1"/>
          <p:nvPr/>
        </p:nvSpPr>
        <p:spPr>
          <a:xfrm>
            <a:off x="2840072" y="838440"/>
            <a:ext cx="2590800" cy="369332"/>
          </a:xfrm>
          <a:prstGeom prst="rect">
            <a:avLst/>
          </a:prstGeom>
          <a:noFill/>
        </p:spPr>
        <p:txBody>
          <a:bodyPr wrap="square">
            <a:spAutoFit/>
          </a:bodyPr>
          <a:lstStyle/>
          <a:p>
            <a:r>
              <a:rPr lang="en-IN" b="1" dirty="0">
                <a:solidFill>
                  <a:schemeClr val="tx2"/>
                </a:solidFill>
                <a:latin typeface="Times New Roman" panose="02020603050405020304" pitchFamily="18" charset="0"/>
                <a:cs typeface="Times New Roman" panose="02020603050405020304" pitchFamily="18" charset="0"/>
              </a:rPr>
              <a:t>Building Resilience</a:t>
            </a:r>
          </a:p>
        </p:txBody>
      </p:sp>
      <p:sp>
        <p:nvSpPr>
          <p:cNvPr id="5" name="TextBox 4">
            <a:extLst>
              <a:ext uri="{FF2B5EF4-FFF2-40B4-BE49-F238E27FC236}">
                <a16:creationId xmlns:a16="http://schemas.microsoft.com/office/drawing/2014/main" id="{4A63ED74-D068-4FB2-8B42-8F83C23D33EE}"/>
              </a:ext>
            </a:extLst>
          </p:cNvPr>
          <p:cNvSpPr txBox="1"/>
          <p:nvPr/>
        </p:nvSpPr>
        <p:spPr>
          <a:xfrm>
            <a:off x="227940" y="3936028"/>
            <a:ext cx="7060865" cy="5693866"/>
          </a:xfrm>
          <a:prstGeom prst="rect">
            <a:avLst/>
          </a:prstGeom>
          <a:noFill/>
        </p:spPr>
        <p:txBody>
          <a:bodyPr wrap="square">
            <a:spAutoFit/>
          </a:bodyPr>
          <a:lstStyle/>
          <a:p>
            <a:pPr algn="just"/>
            <a:r>
              <a:rPr lang="en-IN" sz="1400" dirty="0">
                <a:latin typeface="Times New Roman" panose="02020603050405020304" pitchFamily="18" charset="0"/>
                <a:cs typeface="Times New Roman" panose="02020603050405020304" pitchFamily="18" charset="0"/>
              </a:rPr>
              <a:t>Life is not always a smooth journey; it is full of twists, turns, and challenges. What truly defines us is not how many times we fall, but how many times we rise again. “The oak fought the wind and was broken, the willow bent when it must and survived.” This beautiful quote reminds us that resilience is the strength to bend without breaking.</a:t>
            </a:r>
          </a:p>
          <a:p>
            <a:pPr algn="just"/>
            <a:r>
              <a:rPr lang="en-IN" sz="1400" dirty="0">
                <a:latin typeface="Times New Roman" panose="02020603050405020304" pitchFamily="18" charset="0"/>
                <a:cs typeface="Times New Roman" panose="02020603050405020304" pitchFamily="18" charset="0"/>
              </a:rPr>
              <a:t> </a:t>
            </a:r>
          </a:p>
          <a:p>
            <a:pPr algn="just"/>
            <a:r>
              <a:rPr lang="en-IN" sz="1400" dirty="0">
                <a:latin typeface="Times New Roman" panose="02020603050405020304" pitchFamily="18" charset="0"/>
                <a:cs typeface="Times New Roman" panose="02020603050405020304" pitchFamily="18" charset="0"/>
              </a:rPr>
              <a:t>Resilience means having the courage to face difficulties, adapt to change, and keep moving forward with hope and positivity. Students today face various pressures—academic stress, peer competition, or personal setbacks—but resilience helps them stay calm and confident even in tough times.</a:t>
            </a:r>
          </a:p>
          <a:p>
            <a:pPr algn="just"/>
            <a:r>
              <a:rPr lang="en-IN" sz="1400" dirty="0">
                <a:latin typeface="Times New Roman" panose="02020603050405020304" pitchFamily="18" charset="0"/>
                <a:cs typeface="Times New Roman" panose="02020603050405020304" pitchFamily="18" charset="0"/>
              </a:rPr>
              <a:t> </a:t>
            </a:r>
          </a:p>
          <a:p>
            <a:pPr algn="just"/>
            <a:r>
              <a:rPr lang="en-IN" sz="1400" dirty="0">
                <a:latin typeface="Times New Roman" panose="02020603050405020304" pitchFamily="18" charset="0"/>
                <a:cs typeface="Times New Roman" panose="02020603050405020304" pitchFamily="18" charset="0"/>
              </a:rPr>
              <a:t>For instance, Thomas Edison failed over a thousand times before inventing the electric bulb. Instead of giving up, he said, “I have not failed. I’ve just found 10,000 ways that won’t work.” His perseverance turned failure into success.</a:t>
            </a:r>
          </a:p>
          <a:p>
            <a:pPr algn="just"/>
            <a:r>
              <a:rPr lang="en-IN" sz="1400" dirty="0">
                <a:latin typeface="Times New Roman" panose="02020603050405020304" pitchFamily="18" charset="0"/>
                <a:cs typeface="Times New Roman" panose="02020603050405020304" pitchFamily="18" charset="0"/>
              </a:rPr>
              <a:t> </a:t>
            </a:r>
          </a:p>
          <a:p>
            <a:pPr algn="just"/>
            <a:r>
              <a:rPr lang="en-IN" sz="1400" dirty="0">
                <a:latin typeface="Times New Roman" panose="02020603050405020304" pitchFamily="18" charset="0"/>
                <a:cs typeface="Times New Roman" panose="02020603050405020304" pitchFamily="18" charset="0"/>
              </a:rPr>
              <a:t>In our school journey, resilience can mean preparing again for an exam we didn’t do well in, learning from mistakes, or handling friendship issues maturely. Remember, every setback is a setup for a stronger comeback.</a:t>
            </a:r>
          </a:p>
          <a:p>
            <a:pPr algn="just"/>
            <a:r>
              <a:rPr lang="en-IN" sz="1400" dirty="0">
                <a:latin typeface="Times New Roman" panose="02020603050405020304" pitchFamily="18" charset="0"/>
                <a:cs typeface="Times New Roman" panose="02020603050405020304" pitchFamily="18" charset="0"/>
              </a:rPr>
              <a:t> </a:t>
            </a:r>
          </a:p>
          <a:p>
            <a:pPr algn="just"/>
            <a:r>
              <a:rPr lang="en-IN" sz="1400" dirty="0">
                <a:latin typeface="Times New Roman" panose="02020603050405020304" pitchFamily="18" charset="0"/>
                <a:cs typeface="Times New Roman" panose="02020603050405020304" pitchFamily="18" charset="0"/>
              </a:rPr>
              <a:t>So, let us develop a positive mindset, seek help when needed, and believe in our ability to overcome challenges. The secret of success lies not in avoiding failures but in bouncing back stronger each time.</a:t>
            </a:r>
          </a:p>
          <a:p>
            <a:pPr algn="just"/>
            <a:r>
              <a:rPr lang="en-IN" sz="1400" dirty="0">
                <a:latin typeface="Times New Roman" panose="02020603050405020304" pitchFamily="18" charset="0"/>
                <a:cs typeface="Times New Roman" panose="02020603050405020304" pitchFamily="18" charset="0"/>
              </a:rPr>
              <a:t> </a:t>
            </a:r>
          </a:p>
          <a:p>
            <a:pPr algn="just"/>
            <a:r>
              <a:rPr lang="en-IN" sz="1400" dirty="0">
                <a:latin typeface="Times New Roman" panose="02020603050405020304" pitchFamily="18" charset="0"/>
                <a:cs typeface="Times New Roman" panose="02020603050405020304" pitchFamily="18" charset="0"/>
              </a:rPr>
              <a:t>“Resilience is not about never falling, but about rising every time we fall.”</a:t>
            </a:r>
          </a:p>
          <a:p>
            <a:pPr algn="just"/>
            <a:r>
              <a:rPr lang="en-IN" sz="1400" dirty="0">
                <a:latin typeface="Times New Roman" panose="02020603050405020304" pitchFamily="18" charset="0"/>
                <a:cs typeface="Times New Roman" panose="02020603050405020304" pitchFamily="18" charset="0"/>
              </a:rPr>
              <a:t> </a:t>
            </a:r>
          </a:p>
          <a:p>
            <a:pPr algn="just"/>
            <a:r>
              <a:rPr lang="en-IN" sz="1400" b="1" i="1" dirty="0">
                <a:solidFill>
                  <a:schemeClr val="tx2"/>
                </a:solidFill>
                <a:latin typeface="Times New Roman" panose="02020603050405020304" pitchFamily="18" charset="0"/>
                <a:cs typeface="Times New Roman" panose="02020603050405020304" pitchFamily="18" charset="0"/>
              </a:rPr>
              <a:t>Enjoy Reading!</a:t>
            </a:r>
          </a:p>
          <a:p>
            <a:pPr algn="just"/>
            <a:r>
              <a:rPr lang="en-IN" sz="1400" b="1" i="1" dirty="0">
                <a:solidFill>
                  <a:schemeClr val="tx2"/>
                </a:solidFill>
                <a:latin typeface="Times New Roman" panose="02020603050405020304" pitchFamily="18" charset="0"/>
                <a:cs typeface="Times New Roman" panose="02020603050405020304" pitchFamily="18" charset="0"/>
              </a:rPr>
              <a:t>Dr. Neeraj Mohan Puri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225" y="222814"/>
            <a:ext cx="7435849" cy="461665"/>
          </a:xfrm>
          <a:prstGeom prst="rect">
            <a:avLst/>
          </a:prstGeom>
          <a:noFill/>
        </p:spPr>
        <p:txBody>
          <a:bodyPr wrap="square">
            <a:spAutoFit/>
          </a:bodyPr>
          <a:lstStyle/>
          <a:p>
            <a:pPr algn="ctr"/>
            <a:r>
              <a:rPr lang="en-IN" sz="2400" b="1" dirty="0">
                <a:solidFill>
                  <a:schemeClr val="tx2"/>
                </a:solidFill>
                <a:latin typeface="Times New Roman" panose="02020603050405020304" pitchFamily="18" charset="0"/>
                <a:cs typeface="Times New Roman" panose="02020603050405020304" pitchFamily="18" charset="0"/>
              </a:rPr>
              <a:t>The Bookmarks of My Life!!!!</a:t>
            </a:r>
            <a:endParaRPr lang="en-IN" sz="2400" dirty="0">
              <a:solidFill>
                <a:schemeClr val="tx2"/>
              </a:solidFill>
              <a:latin typeface="Times New Roman" panose="02020603050405020304" pitchFamily="18" charset="0"/>
              <a:cs typeface="Times New Roman" panose="02020603050405020304" pitchFamily="18" charset="0"/>
            </a:endParaRPr>
          </a:p>
        </p:txBody>
      </p:sp>
      <p:sp>
        <p:nvSpPr>
          <p:cNvPr id="2" name="AutoShape 4"/>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a:t>
            </a:r>
            <a:r>
              <a:rPr lang="en-US" sz="1200" dirty="0">
                <a:solidFill>
                  <a:srgbClr val="FFFFFF"/>
                </a:solidFill>
                <a:latin typeface="Segoe UI" panose="020B0502040204020203"/>
              </a:rPr>
              <a:t> </a:t>
            </a:r>
            <a:r>
              <a:rPr sz="1200" dirty="0">
                <a:solidFill>
                  <a:srgbClr val="FFFFFF"/>
                </a:solidFill>
                <a:latin typeface="Segoe UI" panose="020B0502040204020203"/>
              </a:rPr>
              <a:t>Sandeepni Chronicle | </a:t>
            </a:r>
            <a:r>
              <a:rPr lang="en-US" sz="1200" dirty="0">
                <a:solidFill>
                  <a:srgbClr val="FFFFFF"/>
                </a:solidFill>
                <a:latin typeface="Segoe UI" panose="020B0502040204020203"/>
              </a:rPr>
              <a:t>October</a:t>
            </a:r>
            <a:r>
              <a:rPr sz="1200" dirty="0">
                <a:solidFill>
                  <a:srgbClr val="FFFFFF"/>
                </a:solidFill>
                <a:latin typeface="Segoe UI" panose="020B0502040204020203"/>
              </a:rPr>
              <a:t> 2025</a:t>
            </a:r>
          </a:p>
        </p:txBody>
      </p:sp>
      <p:sp>
        <p:nvSpPr>
          <p:cNvPr id="10" name="AutoShape 4"/>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p:cNvSpPr/>
          <p:nvPr/>
        </p:nvSpPr>
        <p:spPr>
          <a:xfrm>
            <a:off x="0" y="179497"/>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6" name="TextBox 5"/>
          <p:cNvSpPr txBox="1"/>
          <p:nvPr/>
        </p:nvSpPr>
        <p:spPr>
          <a:xfrm>
            <a:off x="2597149" y="834908"/>
            <a:ext cx="2362200" cy="357534"/>
          </a:xfrm>
          <a:prstGeom prst="rect">
            <a:avLst/>
          </a:prstGeom>
          <a:noFill/>
        </p:spPr>
        <p:txBody>
          <a:bodyPr wrap="square">
            <a:spAutoFit/>
          </a:bodyPr>
          <a:lstStyle/>
          <a:p>
            <a:pPr>
              <a:lnSpc>
                <a:spcPct val="115000"/>
              </a:lnSpc>
              <a:spcAft>
                <a:spcPts val="800"/>
              </a:spcAft>
            </a:pPr>
            <a:r>
              <a:rPr lang="en-IN" sz="1600" b="1" kern="100" dirty="0">
                <a:solidFill>
                  <a:schemeClr val="tx2"/>
                </a:solidFill>
                <a:effectLst/>
                <a:latin typeface="Times New Roman" panose="02020603050405020304" pitchFamily="18" charset="0"/>
                <a:ea typeface="Times New Roman" panose="02020603050405020304" pitchFamily="18" charset="0"/>
                <a:cs typeface="Mangal" panose="02040503050203030202" pitchFamily="18" charset="0"/>
              </a:rPr>
              <a:t>From the Editor’s Desk</a:t>
            </a:r>
            <a:endParaRPr lang="en-IN" sz="1600" kern="100" dirty="0">
              <a:solidFill>
                <a:schemeClr val="tx2"/>
              </a:solidFill>
              <a:effectLst/>
              <a:latin typeface="Calibri" panose="020F0502020204030204" pitchFamily="34" charset="0"/>
              <a:ea typeface="Times New Roman" panose="02020603050405020304" pitchFamily="18" charset="0"/>
              <a:cs typeface="Mangal" panose="02040503050203030202"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850" y="1380054"/>
            <a:ext cx="1447800" cy="1930400"/>
          </a:xfrm>
          <a:prstGeom prst="rect">
            <a:avLst/>
          </a:prstGeom>
          <a:ln w="38100" cap="sq">
            <a:solidFill>
              <a:schemeClr val="tx2"/>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88E13F13-14A4-830F-C3B2-064D0A93B4D3}"/>
              </a:ext>
            </a:extLst>
          </p:cNvPr>
          <p:cNvSpPr txBox="1"/>
          <p:nvPr/>
        </p:nvSpPr>
        <p:spPr>
          <a:xfrm>
            <a:off x="196850" y="3458608"/>
            <a:ext cx="7086600" cy="6472040"/>
          </a:xfrm>
          <a:prstGeom prst="rect">
            <a:avLst/>
          </a:prstGeom>
          <a:noFill/>
        </p:spPr>
        <p:txBody>
          <a:bodyPr wrap="square">
            <a:spAutoFit/>
          </a:bodyPr>
          <a:lstStyle/>
          <a:p>
            <a:pPr algn="just"/>
            <a:r>
              <a:rPr lang="en-IN" sz="1600" dirty="0">
                <a:latin typeface="Times New Roman" panose="02020603050405020304" pitchFamily="18" charset="0"/>
                <a:cs typeface="Times New Roman" panose="02020603050405020304" pitchFamily="18" charset="0"/>
              </a:rPr>
              <a:t>We often believe that great success demands extraordinary effort, but the truth is quite the opposite. It is not the giant leaps but the small, consistent steps that shape who we become. The little things we do every day—our habits—determine the kind of life we build.</a:t>
            </a:r>
          </a:p>
          <a:p>
            <a:pPr algn="just"/>
            <a:r>
              <a:rPr lang="en-IN" sz="1600" dirty="0">
                <a:latin typeface="Times New Roman" panose="02020603050405020304" pitchFamily="18" charset="0"/>
                <a:cs typeface="Times New Roman" panose="02020603050405020304" pitchFamily="18" charset="0"/>
              </a:rPr>
              <a:t>Think about it: waking up ten minutes early to plan your day, reading just a few pages of a book daily, revising your lessons before sleeping, or simply keeping your room tidy—these may seem insignificant, but over time, they create discipline, focus, and confidence. The power of small habits lies in their consistency. A single drop of water does not fill a pot, but continuous drops eventually do.</a:t>
            </a:r>
          </a:p>
          <a:p>
            <a:pPr algn="just"/>
            <a:r>
              <a:rPr lang="en-IN" sz="1600" dirty="0">
                <a:latin typeface="Times New Roman" panose="02020603050405020304" pitchFamily="18" charset="0"/>
                <a:cs typeface="Times New Roman" panose="02020603050405020304" pitchFamily="18" charset="0"/>
              </a:rPr>
              <a:t>Psychologists say that habits shape nearly 40% of our daily actions. That means almost half of what we do is automatic driven by patterns we’ve built over time. If we consciously replace one unhelpful habit with a positive one—like reducing screen time, practicing gratitude, or exercising regularly—we begin a silent revolution within ourselves.</a:t>
            </a:r>
          </a:p>
          <a:p>
            <a:pPr algn="just"/>
            <a:r>
              <a:rPr lang="en-IN" sz="1600" dirty="0">
                <a:latin typeface="Times New Roman" panose="02020603050405020304" pitchFamily="18" charset="0"/>
                <a:cs typeface="Times New Roman" panose="02020603050405020304" pitchFamily="18" charset="0"/>
              </a:rPr>
              <a:t>Consider how small changes have transformed great minds. Thomas Edison’s daily curiosity, Dr. A.P.J. Abdul Kalam’s lifelong discipline, or Marie Curie’s persistence—all were built upon steady, everyday habits. Their success wasn’t sudden; it was sculpted one small action at a time.</a:t>
            </a:r>
          </a:p>
          <a:p>
            <a:pPr algn="just"/>
            <a:r>
              <a:rPr lang="en-IN" sz="1600" dirty="0">
                <a:latin typeface="Times New Roman" panose="02020603050405020304" pitchFamily="18" charset="0"/>
                <a:cs typeface="Times New Roman" panose="02020603050405020304" pitchFamily="18" charset="0"/>
              </a:rPr>
              <a:t>As students, we often wait for the “right moment” to change—to start studying harder, living healthier, or thinking positively. But the right moment is always </a:t>
            </a:r>
            <a:r>
              <a:rPr lang="en-IN" sz="1600" i="1" dirty="0">
                <a:latin typeface="Times New Roman" panose="02020603050405020304" pitchFamily="18" charset="0"/>
                <a:cs typeface="Times New Roman" panose="02020603050405020304" pitchFamily="18" charset="0"/>
              </a:rPr>
              <a:t>now</a:t>
            </a:r>
            <a:r>
              <a:rPr lang="en-IN" sz="1600" dirty="0">
                <a:latin typeface="Times New Roman" panose="02020603050405020304" pitchFamily="18" charset="0"/>
                <a:cs typeface="Times New Roman" panose="02020603050405020304" pitchFamily="18" charset="0"/>
              </a:rPr>
              <a:t>. Begin with something small and stick to it. Over time, these small actions grow into powerful habits that can transform not just your academics but your entire attitude toward life.</a:t>
            </a:r>
          </a:p>
          <a:p>
            <a:pPr algn="just"/>
            <a:r>
              <a:rPr lang="en-IN" sz="1600" dirty="0">
                <a:latin typeface="Times New Roman" panose="02020603050405020304" pitchFamily="18" charset="0"/>
                <a:cs typeface="Times New Roman" panose="02020603050405020304" pitchFamily="18" charset="0"/>
              </a:rPr>
              <a:t>So, start small—because the smallest steps, taken with consistency, create the biggest changes.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1C82C-97D3-E5BD-0A10-590477689816}"/>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20A5ABFD-48D9-17A3-E579-EFB36CE15126}"/>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BD8856B2-75DF-8F02-0656-3BEE779DCAAA}"/>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BB059CF9-2DEB-08A0-53F0-DC80225B4362}"/>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362BC24F-2942-3A1A-7EB2-35B17FADE893}"/>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03AC21AE-D5C8-3B48-A494-CE5D21E14370}"/>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3" name="TextBox 2">
            <a:extLst>
              <a:ext uri="{FF2B5EF4-FFF2-40B4-BE49-F238E27FC236}">
                <a16:creationId xmlns:a16="http://schemas.microsoft.com/office/drawing/2014/main" id="{1F5528DF-181C-A470-BF6D-71AC088CF29B}"/>
              </a:ext>
            </a:extLst>
          </p:cNvPr>
          <p:cNvSpPr txBox="1"/>
          <p:nvPr/>
        </p:nvSpPr>
        <p:spPr>
          <a:xfrm>
            <a:off x="2787650" y="215542"/>
            <a:ext cx="2476500" cy="523220"/>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Parent’s Pen</a:t>
            </a:r>
            <a:endParaRPr lang="en-IN" sz="28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9453EA2-8679-A092-2BA7-BC5CD80BFA45}"/>
              </a:ext>
            </a:extLst>
          </p:cNvPr>
          <p:cNvSpPr txBox="1"/>
          <p:nvPr/>
        </p:nvSpPr>
        <p:spPr>
          <a:xfrm>
            <a:off x="973395" y="862568"/>
            <a:ext cx="6371302" cy="369332"/>
          </a:xfrm>
          <a:prstGeom prst="rect">
            <a:avLst/>
          </a:prstGeom>
          <a:noFill/>
        </p:spPr>
        <p:txBody>
          <a:bodyPr wrap="square">
            <a:spAutoFit/>
          </a:bodyPr>
          <a:lstStyle/>
          <a:p>
            <a:r>
              <a:rPr lang="en-IN" b="1" dirty="0">
                <a:solidFill>
                  <a:schemeClr val="tx2"/>
                </a:solidFill>
              </a:rPr>
              <a:t>Small Acts, Big Impact: Building a Culture of Kindness in Our Kids</a:t>
            </a:r>
            <a:endParaRPr lang="en-IN"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8A0DF6-22F5-6A56-7E4E-970BD859EE2B}"/>
              </a:ext>
            </a:extLst>
          </p:cNvPr>
          <p:cNvSpPr txBox="1"/>
          <p:nvPr/>
        </p:nvSpPr>
        <p:spPr>
          <a:xfrm>
            <a:off x="270795" y="2850807"/>
            <a:ext cx="7014907" cy="7017306"/>
          </a:xfrm>
          <a:prstGeom prst="rect">
            <a:avLst/>
          </a:prstGeom>
          <a:noFill/>
        </p:spPr>
        <p:txBody>
          <a:bodyPr wrap="square">
            <a:spAutoFit/>
          </a:bodyPr>
          <a:lstStyle/>
          <a:p>
            <a:pPr algn="just">
              <a:buNone/>
            </a:pPr>
            <a:endParaRPr lang="en-IN" dirty="0"/>
          </a:p>
          <a:p>
            <a:pPr algn="just">
              <a:buNone/>
            </a:pPr>
            <a:r>
              <a:rPr lang="en-IN" b="1" dirty="0"/>
              <a:t>Small Acts, Big Impact: Building a Culture of Kindness in Our Kids</a:t>
            </a:r>
          </a:p>
          <a:p>
            <a:pPr algn="just">
              <a:buNone/>
            </a:pPr>
            <a:r>
              <a:rPr lang="en-IN" dirty="0"/>
              <a:t>In today’s busy world, it’s easy to get caught up in routines — school runs, homework, and extracurricular. Yet, amidst all this, one of the most valuable lessons we can teach our children is kindness. It doesn’t require grand gestures; often, the smallest acts make the biggest difference.</a:t>
            </a:r>
          </a:p>
          <a:p>
            <a:pPr algn="just">
              <a:buNone/>
            </a:pPr>
            <a:r>
              <a:rPr lang="en-IN" dirty="0"/>
              <a:t>Kindness begins at home. When children see parents holding the door open for someone, sharing a smile, or offering help without being asked, they learn that compassion is a way of life. These moments become their model for how to treat others. Simple family practices, like writing thank-you notes, helping a neighbour, or donating outgrown clothes, remind children that every act of giving matters.</a:t>
            </a:r>
          </a:p>
          <a:p>
            <a:pPr algn="just">
              <a:buNone/>
            </a:pPr>
            <a:r>
              <a:rPr lang="en-IN" dirty="0"/>
              <a:t>Schools play a vital role, too. When kindness is celebrated — through peer appreciation boards, teamwork activities, or community projects — children learn that empathy is valued just as much as academic success.</a:t>
            </a:r>
          </a:p>
          <a:p>
            <a:pPr algn="just">
              <a:buNone/>
            </a:pPr>
            <a:r>
              <a:rPr lang="en-IN" dirty="0"/>
              <a:t>Encouraging kids to notice the good around them helps them understand that kindness is contagious. A kind word to a classmate, including someone in a game, or simply listening to a friend who needs support can brighten someone’s day.</a:t>
            </a:r>
          </a:p>
          <a:p>
            <a:pPr algn="just">
              <a:buNone/>
            </a:pPr>
            <a:r>
              <a:rPr lang="en-IN" dirty="0"/>
              <a:t>As parents and educators, our shared goal is to raise not just smart students, but caring individuals. When kindness becomes part of our daily routine, we create a ripple effect — one small act at a time — that shapes a more compassionate world for everyone.</a:t>
            </a:r>
          </a:p>
          <a:p>
            <a:pPr algn="just">
              <a:buNone/>
            </a:pPr>
            <a:endParaRPr lang="en-IN" dirty="0"/>
          </a:p>
          <a:p>
            <a:pPr algn="just">
              <a:buNone/>
            </a:pPr>
            <a:r>
              <a:rPr lang="en-IN" dirty="0"/>
              <a:t>Proud Parents of </a:t>
            </a:r>
          </a:p>
        </p:txBody>
      </p:sp>
    </p:spTree>
    <p:extLst>
      <p:ext uri="{BB962C8B-B14F-4D97-AF65-F5344CB8AC3E}">
        <p14:creationId xmlns:p14="http://schemas.microsoft.com/office/powerpoint/2010/main" val="110712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1967B-461B-EA8C-8CF9-F89A7AD870F2}"/>
              </a:ext>
            </a:extLst>
          </p:cNvPr>
          <p:cNvPicPr>
            <a:picLocks noChangeAspect="1"/>
          </p:cNvPicPr>
          <p:nvPr/>
        </p:nvPicPr>
        <p:blipFill>
          <a:blip r:embed="rId2">
            <a:extLst>
              <a:ext uri="{28A0092B-C50C-407E-A947-70E740481C1C}">
                <a14:useLocalDpi xmlns:a14="http://schemas.microsoft.com/office/drawing/2010/main" val="0"/>
              </a:ext>
            </a:extLst>
          </a:blip>
          <a:srcRect l="26519" r="26519"/>
          <a:stretch/>
        </p:blipFill>
        <p:spPr>
          <a:xfrm>
            <a:off x="0" y="0"/>
            <a:ext cx="7556500" cy="10693400"/>
          </a:xfrm>
          <a:prstGeom prst="rect">
            <a:avLst/>
          </a:prstGeom>
        </p:spPr>
      </p:pic>
    </p:spTree>
    <p:extLst>
      <p:ext uri="{BB962C8B-B14F-4D97-AF65-F5344CB8AC3E}">
        <p14:creationId xmlns:p14="http://schemas.microsoft.com/office/powerpoint/2010/main" val="364760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9F4EF-33BB-8A5F-5866-BA081A2C7B9B}"/>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6D0D92F7-D104-4E9B-7290-8046CC01ADC2}"/>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312FFB0C-E221-0E03-4156-D92F161AA6E2}"/>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E86A8E58-322E-C297-A054-88D5AE9D89BB}"/>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6BBD8074-DB78-6146-A206-3DA903F3C6F6}"/>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55B48C56-FA1C-7E56-8735-7585E011AE28}"/>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F5872534-1A31-E57C-26EE-92F0C104E4E3}"/>
              </a:ext>
            </a:extLst>
          </p:cNvPr>
          <p:cNvSpPr txBox="1"/>
          <p:nvPr/>
        </p:nvSpPr>
        <p:spPr>
          <a:xfrm>
            <a:off x="234949" y="3874441"/>
            <a:ext cx="7086600" cy="5754332"/>
          </a:xfrm>
          <a:prstGeom prst="rect">
            <a:avLst/>
          </a:prstGeom>
          <a:noFill/>
        </p:spPr>
        <p:txBody>
          <a:bodyPr wrap="square">
            <a:spAutoFit/>
          </a:bodyPr>
          <a:lstStyle/>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spirit of festivity and cultural pride filled the air as our school celebrated </a:t>
            </a:r>
            <a:r>
              <a:rPr lang="en-IN" sz="1600" i="1" kern="100" dirty="0">
                <a:effectLst/>
                <a:latin typeface="Times New Roman" panose="02020603050405020304" pitchFamily="18" charset="0"/>
                <a:ea typeface="Calibri" panose="020F0502020204030204" pitchFamily="34" charset="0"/>
                <a:cs typeface="Times New Roman" panose="02020603050405020304" pitchFamily="18" charset="0"/>
              </a:rPr>
              <a:t>Dussehra</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with great enthusiasm on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October 1st</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The occasion was graced by our esteemed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Principal Dr. Neeraj Mohan Puri</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Chairman Captain Salil Mahajan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Director Er. Pawan Mahajan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Manageress Mrs. Pinky Mahajan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event began with the ceremonial lighting of the lamp, setting a divine tone for the day. Students beautifully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sang the 'Luv-Kush Gatha'</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paying homage to the legacy of Lord Ram through soulful music. This was followed by an impressive dramatization that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showcased the journey of Shri Ram Chandra Ji</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from his exile to the defeat of Ravana, reflecting the values of courage, truth, and devotion.</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In his address,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Dr. Neeraj Mohan Puri</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shared valuable words of wisdom, urging students to walk on the path of righteousness and emulate the virtues of Lord Rama in their lives.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Director Er. Pawan Mahajan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explained the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true significance of Dussehra</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emphasizing how the festival reminds us that good always triumphs over evil, no matter how strong the darkness may appear.</a:t>
            </a:r>
          </a:p>
          <a:p>
            <a:pPr algn="just">
              <a:lnSpc>
                <a:spcPct val="107000"/>
              </a:lnSpc>
              <a:spcAft>
                <a:spcPts val="800"/>
              </a:spcAft>
              <a:buNone/>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Chairman Captain Salil Mahajan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Manageress Mrs. Pinky Mahajan</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praised the dedication of students and staff for putting together such a meaningful and culturally rich celebration.</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event concluded with the symbolic burning of Ravana’s effigy, inspiring everyone to conquer their inner evils. It was truly a day of learning, celebration, and reflection.</a:t>
            </a:r>
          </a:p>
        </p:txBody>
      </p:sp>
      <p:pic>
        <p:nvPicPr>
          <p:cNvPr id="6" name="Picture 5">
            <a:extLst>
              <a:ext uri="{FF2B5EF4-FFF2-40B4-BE49-F238E27FC236}">
                <a16:creationId xmlns:a16="http://schemas.microsoft.com/office/drawing/2014/main" id="{F552D585-6284-5C2E-A688-B4C9B402D678}"/>
              </a:ext>
            </a:extLst>
          </p:cNvPr>
          <p:cNvPicPr>
            <a:picLocks noChangeAspect="1"/>
          </p:cNvPicPr>
          <p:nvPr/>
        </p:nvPicPr>
        <p:blipFill>
          <a:blip r:embed="rId2" cstate="print">
            <a:extLst>
              <a:ext uri="{28A0092B-C50C-407E-A947-70E740481C1C}">
                <a14:useLocalDpi xmlns:a14="http://schemas.microsoft.com/office/drawing/2010/main" val="0"/>
              </a:ext>
            </a:extLst>
          </a:blip>
          <a:srcRect b="24170"/>
          <a:stretch>
            <a:fillRect/>
          </a:stretch>
        </p:blipFill>
        <p:spPr>
          <a:xfrm>
            <a:off x="349250" y="1510581"/>
            <a:ext cx="3169177" cy="180238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E4456B0-F05C-2475-8E98-2D494969E53A}"/>
              </a:ext>
            </a:extLst>
          </p:cNvPr>
          <p:cNvPicPr>
            <a:picLocks noChangeAspect="1"/>
          </p:cNvPicPr>
          <p:nvPr/>
        </p:nvPicPr>
        <p:blipFill>
          <a:blip r:embed="rId3" cstate="print">
            <a:extLst>
              <a:ext uri="{28A0092B-C50C-407E-A947-70E740481C1C}">
                <a14:useLocalDpi xmlns:a14="http://schemas.microsoft.com/office/drawing/2010/main" val="0"/>
              </a:ext>
            </a:extLst>
          </a:blip>
          <a:srcRect t="12085" b="12085"/>
          <a:stretch/>
        </p:blipFill>
        <p:spPr>
          <a:xfrm>
            <a:off x="3778249" y="1510581"/>
            <a:ext cx="3169177" cy="180916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905148C-C2EE-ABC6-94B8-7063F8D78A75}"/>
              </a:ext>
            </a:extLst>
          </p:cNvPr>
          <p:cNvSpPr txBox="1"/>
          <p:nvPr/>
        </p:nvSpPr>
        <p:spPr>
          <a:xfrm>
            <a:off x="455193" y="320291"/>
            <a:ext cx="6833257" cy="400110"/>
          </a:xfrm>
          <a:prstGeom prst="rect">
            <a:avLst/>
          </a:prstGeom>
          <a:noFill/>
        </p:spPr>
        <p:txBody>
          <a:bodyPr wrap="square">
            <a:spAutoFit/>
          </a:bodyPr>
          <a:lstStyle/>
          <a:p>
            <a:r>
              <a:rPr lang="en-US" sz="2000" b="1" dirty="0">
                <a:solidFill>
                  <a:schemeClr val="tx2"/>
                </a:solidFill>
                <a:latin typeface="Times New Roman" panose="02020603050405020304" pitchFamily="18" charset="0"/>
                <a:cs typeface="Times New Roman" panose="02020603050405020304" pitchFamily="18" charset="0"/>
              </a:rPr>
              <a:t>Celebrating the Triumph of Good Over Evil: Dussehra 2025 </a:t>
            </a:r>
            <a:endParaRPr lang="en-IN" sz="2000" b="1" dirty="0">
              <a:solidFill>
                <a:schemeClr val="tx2"/>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5C89142-C9BC-4C69-768C-CB443A706B6C}"/>
              </a:ext>
            </a:extLst>
          </p:cNvPr>
          <p:cNvSpPr txBox="1"/>
          <p:nvPr/>
        </p:nvSpPr>
        <p:spPr>
          <a:xfrm>
            <a:off x="2635250" y="872845"/>
            <a:ext cx="2590800" cy="307777"/>
          </a:xfrm>
          <a:prstGeom prst="rect">
            <a:avLst/>
          </a:prstGeom>
          <a:noFill/>
        </p:spPr>
        <p:txBody>
          <a:bodyPr wrap="square" rtlCol="0">
            <a:spAutoFit/>
          </a:bodyPr>
          <a:lstStyle/>
          <a:p>
            <a:r>
              <a:rPr lang="en-US" sz="1400" b="1" dirty="0">
                <a:solidFill>
                  <a:schemeClr val="tx2"/>
                </a:solidFill>
                <a:latin typeface="Times New Roman" panose="02020603050405020304" pitchFamily="18" charset="0"/>
                <a:cs typeface="Times New Roman" panose="02020603050405020304" pitchFamily="18" charset="0"/>
              </a:rPr>
              <a:t>Article By:- Ms. Navneet Kaur</a:t>
            </a:r>
            <a:endParaRPr lang="en-IN" sz="14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468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04DE-2217-9B66-1E38-DCE97F1C6422}"/>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EBD4E320-6029-CEA0-F1FA-0B68240E4F8E}"/>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EFB08292-0828-61FB-E0FE-97A44267FF06}"/>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DDA1E353-8028-1561-5D9F-D5E0C5551019}"/>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41087E8E-FE39-4C26-9B43-58B06146609E}"/>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4A8E8AE3-EBA0-703C-2B22-C5F9AFF5A6F4}"/>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A1073E4E-8119-7F61-F3E2-8EF4845DA5A0}"/>
              </a:ext>
            </a:extLst>
          </p:cNvPr>
          <p:cNvSpPr txBox="1"/>
          <p:nvPr/>
        </p:nvSpPr>
        <p:spPr>
          <a:xfrm>
            <a:off x="577850" y="326624"/>
            <a:ext cx="6705600" cy="369332"/>
          </a:xfrm>
          <a:prstGeom prst="rect">
            <a:avLst/>
          </a:prstGeom>
          <a:noFill/>
        </p:spPr>
        <p:txBody>
          <a:bodyPr wrap="square">
            <a:spAutoFit/>
          </a:bodyPr>
          <a:lstStyle/>
          <a:p>
            <a:r>
              <a:rPr lang="en-US" b="1" dirty="0">
                <a:solidFill>
                  <a:schemeClr val="tx2"/>
                </a:solidFill>
                <a:latin typeface="Times New Roman" panose="02020603050405020304" pitchFamily="18" charset="0"/>
                <a:cs typeface="Times New Roman" panose="02020603050405020304" pitchFamily="18" charset="0"/>
              </a:rPr>
              <a:t>Coffee with the Principal: Honoring the Body, Inspiring the Mind</a:t>
            </a:r>
            <a:endParaRPr lang="en-IN"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00819B-7046-23C9-B78F-1CCF9EEDA0A7}"/>
              </a:ext>
            </a:extLst>
          </p:cNvPr>
          <p:cNvSpPr txBox="1"/>
          <p:nvPr/>
        </p:nvSpPr>
        <p:spPr>
          <a:xfrm>
            <a:off x="2311400" y="866918"/>
            <a:ext cx="323850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Ms. Ambika Pathania</a:t>
            </a:r>
            <a:endParaRPr lang="en-IN" sz="1600"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F80713B-CAEC-8FF3-4E7F-66B0A9463960}"/>
              </a:ext>
            </a:extLst>
          </p:cNvPr>
          <p:cNvSpPr txBox="1"/>
          <p:nvPr/>
        </p:nvSpPr>
        <p:spPr>
          <a:xfrm>
            <a:off x="196849" y="3649376"/>
            <a:ext cx="7162800" cy="6281271"/>
          </a:xfrm>
          <a:prstGeom prst="rect">
            <a:avLst/>
          </a:prstGeom>
          <a:noFill/>
        </p:spPr>
        <p:txBody>
          <a:bodyPr wrap="square">
            <a:spAutoFit/>
          </a:bodyPr>
          <a:lstStyle/>
          <a:p>
            <a:pPr algn="just">
              <a:lnSpc>
                <a:spcPct val="107000"/>
              </a:lnSpc>
              <a:spcAft>
                <a:spcPts val="800"/>
              </a:spcAft>
              <a:buNone/>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Modern Sandeepni School</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recently organized a heartwarming and insightful interactive session titled </a:t>
            </a:r>
            <a:r>
              <a:rPr lang="en-IN" sz="1600" i="1" kern="100" dirty="0">
                <a:effectLst/>
                <a:latin typeface="Times New Roman" panose="02020603050405020304" pitchFamily="18" charset="0"/>
                <a:ea typeface="Calibri" panose="020F0502020204030204" pitchFamily="34" charset="0"/>
                <a:cs typeface="Times New Roman" panose="02020603050405020304" pitchFamily="18" charset="0"/>
              </a:rPr>
              <a:t>“Coffee with the Principal”</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err="1">
                <a:effectLst/>
                <a:latin typeface="Times New Roman" panose="02020603050405020304" pitchFamily="18" charset="0"/>
                <a:ea typeface="Calibri" panose="020F0502020204030204" pitchFamily="34" charset="0"/>
                <a:cs typeface="Times New Roman" panose="02020603050405020304" pitchFamily="18" charset="0"/>
              </a:rPr>
              <a:t>centered</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around the meaningful theme </a:t>
            </a:r>
            <a:r>
              <a:rPr lang="en-IN" sz="1600" i="1" kern="100" dirty="0">
                <a:effectLst/>
                <a:latin typeface="Times New Roman" panose="02020603050405020304" pitchFamily="18" charset="0"/>
                <a:ea typeface="Calibri" panose="020F0502020204030204" pitchFamily="34" charset="0"/>
                <a:cs typeface="Times New Roman" panose="02020603050405020304" pitchFamily="18" charset="0"/>
              </a:rPr>
              <a:t>“Body is Temple.”</a:t>
            </a: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 The event beautifully embodied the school’s philosophy of holistic education and its dedication to fostering strong parent–school collaboration.</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session commenced with an inspiring thought, followed by a powerful motivational speech and a soulful Sanskrit shloka, highlighting the deep-rooted value of treating our bodies as sacred temples. This set a reflective tone for the rest of the event.</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Students added charm to the morning with a vibrant performance that showcased their creativity, self-expression, and deep understanding of the theme. Their energy and confidence were truly commendable. A special segment featuring fascinating physics facts illustrated the connection between science and everyday well-being, adding an intellectual dimension to the event.</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most engaging part of the session was an interactive Q&amp;A where students posed thoughtful questions to parents. This segment brought smiles, sparked meaningful dialogue, and deepened mutual respect, making it a highlight of the program. Parents responded enthusiastically, creating a lively and warm atmosphere.</a:t>
            </a:r>
          </a:p>
          <a:p>
            <a:pPr algn="just">
              <a:lnSpc>
                <a:spcPct val="107000"/>
              </a:lnSpc>
              <a:spcAft>
                <a:spcPts val="800"/>
              </a:spcAft>
              <a:buNone/>
            </a:pPr>
            <a:r>
              <a:rPr lang="en-IN" sz="1600" kern="100" dirty="0">
                <a:effectLst/>
                <a:latin typeface="Times New Roman" panose="02020603050405020304" pitchFamily="18" charset="0"/>
                <a:ea typeface="Calibri" panose="020F0502020204030204" pitchFamily="34" charset="0"/>
                <a:cs typeface="Times New Roman" panose="02020603050405020304" pitchFamily="18" charset="0"/>
              </a:rPr>
              <a:t>The “Coffee with the Principal” session truly reflected the spirit of Modern Sandeepni School—where education is not confined to textbooks, but extends to values, communication, and conscious living. It was a celebration of learning, collaboration, and the school’s commitment to nurturing mindful, confident, and responsible individuals.</a:t>
            </a:r>
          </a:p>
        </p:txBody>
      </p:sp>
      <p:pic>
        <p:nvPicPr>
          <p:cNvPr id="9" name="Picture 8">
            <a:extLst>
              <a:ext uri="{FF2B5EF4-FFF2-40B4-BE49-F238E27FC236}">
                <a16:creationId xmlns:a16="http://schemas.microsoft.com/office/drawing/2014/main" id="{AAE1B7D9-C139-5B56-F9C4-285AE4869867}"/>
              </a:ext>
            </a:extLst>
          </p:cNvPr>
          <p:cNvPicPr>
            <a:picLocks noChangeAspect="1"/>
          </p:cNvPicPr>
          <p:nvPr/>
        </p:nvPicPr>
        <p:blipFill>
          <a:blip r:embed="rId2" cstate="print">
            <a:extLst>
              <a:ext uri="{28A0092B-C50C-407E-A947-70E740481C1C}">
                <a14:useLocalDpi xmlns:a14="http://schemas.microsoft.com/office/drawing/2010/main" val="0"/>
              </a:ext>
            </a:extLst>
          </a:blip>
          <a:srcRect r="14651"/>
          <a:stretch>
            <a:fillRect/>
          </a:stretch>
        </p:blipFill>
        <p:spPr>
          <a:xfrm>
            <a:off x="327891" y="1458788"/>
            <a:ext cx="3708300" cy="2031143"/>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0C2F3214-78B4-B96F-EEEF-EC51AD5E1902}"/>
              </a:ext>
            </a:extLst>
          </p:cNvPr>
          <p:cNvPicPr>
            <a:picLocks noChangeAspect="1"/>
          </p:cNvPicPr>
          <p:nvPr/>
        </p:nvPicPr>
        <p:blipFill>
          <a:blip r:embed="rId3" cstate="print">
            <a:extLst>
              <a:ext uri="{28A0092B-C50C-407E-A947-70E740481C1C}">
                <a14:useLocalDpi xmlns:a14="http://schemas.microsoft.com/office/drawing/2010/main" val="0"/>
              </a:ext>
            </a:extLst>
          </a:blip>
          <a:srcRect l="11065" r="13693"/>
          <a:stretch>
            <a:fillRect/>
          </a:stretch>
        </p:blipFill>
        <p:spPr>
          <a:xfrm>
            <a:off x="4273550" y="1458787"/>
            <a:ext cx="2743200" cy="2031143"/>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417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FB4B-4AC4-ED7F-2FAC-19BDF953203D}"/>
            </a:ext>
          </a:extLst>
        </p:cNvPr>
        <p:cNvGrpSpPr/>
        <p:nvPr/>
      </p:nvGrpSpPr>
      <p:grpSpPr>
        <a:xfrm>
          <a:off x="0" y="0"/>
          <a:ext cx="0" cy="0"/>
          <a:chOff x="0" y="0"/>
          <a:chExt cx="0" cy="0"/>
        </a:xfrm>
      </p:grpSpPr>
      <p:sp>
        <p:nvSpPr>
          <p:cNvPr id="2" name="AutoShape 4">
            <a:extLst>
              <a:ext uri="{FF2B5EF4-FFF2-40B4-BE49-F238E27FC236}">
                <a16:creationId xmlns:a16="http://schemas.microsoft.com/office/drawing/2014/main" id="{DF84A18B-BC50-4828-857A-FB48FF70B688}"/>
              </a:ext>
            </a:extLst>
          </p:cNvPr>
          <p:cNvSpPr/>
          <p:nvPr/>
        </p:nvSpPr>
        <p:spPr>
          <a:xfrm>
            <a:off x="0" y="12319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21" name="Rectangle 20">
            <a:extLst>
              <a:ext uri="{FF2B5EF4-FFF2-40B4-BE49-F238E27FC236}">
                <a16:creationId xmlns:a16="http://schemas.microsoft.com/office/drawing/2014/main" id="{993D7FE7-6B75-FAB5-B418-D92E61FC4FF6}"/>
              </a:ext>
            </a:extLst>
          </p:cNvPr>
          <p:cNvSpPr/>
          <p:nvPr/>
        </p:nvSpPr>
        <p:spPr>
          <a:xfrm>
            <a:off x="-1" y="10327640"/>
            <a:ext cx="7556500" cy="3657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sz="1200" dirty="0">
                <a:solidFill>
                  <a:srgbClr val="FFFFFF"/>
                </a:solidFill>
                <a:latin typeface="Segoe UI" panose="020B0502040204020203"/>
              </a:rPr>
              <a:t>The Sandeepni Chronicle | </a:t>
            </a:r>
            <a:r>
              <a:rPr lang="en-US" sz="1200" dirty="0">
                <a:solidFill>
                  <a:srgbClr val="FFFFFF"/>
                </a:solidFill>
                <a:latin typeface="Segoe UI" panose="020B0502040204020203"/>
              </a:rPr>
              <a:t>October </a:t>
            </a:r>
            <a:r>
              <a:rPr sz="1200" dirty="0">
                <a:solidFill>
                  <a:srgbClr val="FFFFFF"/>
                </a:solidFill>
                <a:latin typeface="Segoe UI" panose="020B0502040204020203"/>
              </a:rPr>
              <a:t>2025</a:t>
            </a:r>
          </a:p>
        </p:txBody>
      </p:sp>
      <p:sp>
        <p:nvSpPr>
          <p:cNvPr id="10" name="AutoShape 4">
            <a:extLst>
              <a:ext uri="{FF2B5EF4-FFF2-40B4-BE49-F238E27FC236}">
                <a16:creationId xmlns:a16="http://schemas.microsoft.com/office/drawing/2014/main" id="{E61DAF12-C114-78B9-1455-F3253DE87319}"/>
              </a:ext>
            </a:extLst>
          </p:cNvPr>
          <p:cNvSpPr/>
          <p:nvPr/>
        </p:nvSpPr>
        <p:spPr>
          <a:xfrm>
            <a:off x="0" y="824225"/>
            <a:ext cx="7556500" cy="10683"/>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2" name="AutoShape 4">
            <a:extLst>
              <a:ext uri="{FF2B5EF4-FFF2-40B4-BE49-F238E27FC236}">
                <a16:creationId xmlns:a16="http://schemas.microsoft.com/office/drawing/2014/main" id="{E35DDD8B-CC0B-F75A-2AAD-B43F81AA1C3C}"/>
              </a:ext>
            </a:extLst>
          </p:cNvPr>
          <p:cNvSpPr/>
          <p:nvPr/>
        </p:nvSpPr>
        <p:spPr>
          <a:xfrm>
            <a:off x="0" y="158312"/>
            <a:ext cx="7556500" cy="9535"/>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14" name="AutoShape 4">
            <a:extLst>
              <a:ext uri="{FF2B5EF4-FFF2-40B4-BE49-F238E27FC236}">
                <a16:creationId xmlns:a16="http://schemas.microsoft.com/office/drawing/2014/main" id="{1D18617C-7FB9-DF52-7C86-E8FAD4E3767D}"/>
              </a:ext>
            </a:extLst>
          </p:cNvPr>
          <p:cNvSpPr/>
          <p:nvPr/>
        </p:nvSpPr>
        <p:spPr>
          <a:xfrm>
            <a:off x="0" y="10071100"/>
            <a:ext cx="7556500" cy="0"/>
          </a:xfrm>
          <a:prstGeom prst="line">
            <a:avLst/>
          </a:prstGeom>
          <a:ln>
            <a:solidFill>
              <a:schemeClr val="tx2"/>
            </a:solidFill>
            <a:headEnd type="none" w="sm" len="sm"/>
            <a:tailEnd type="none" w="sm" len="sm"/>
          </a:ln>
        </p:spPr>
        <p:style>
          <a:lnRef idx="2">
            <a:schemeClr val="dk1"/>
          </a:lnRef>
          <a:fillRef idx="0">
            <a:schemeClr val="dk1"/>
          </a:fillRef>
          <a:effectRef idx="1">
            <a:schemeClr val="dk1"/>
          </a:effectRef>
          <a:fontRef idx="minor">
            <a:schemeClr val="tx1"/>
          </a:fontRef>
        </p:style>
        <p:txBody>
          <a:bodyPr/>
          <a:lstStyle/>
          <a:p>
            <a:pPr algn="ctr">
              <a:lnSpc>
                <a:spcPct val="107000"/>
              </a:lnSpc>
              <a:spcAft>
                <a:spcPts val="800"/>
              </a:spcAft>
            </a:pPr>
            <a:endParaRPr lang="en-IN" sz="1800" kern="100" dirty="0">
              <a:effectLst/>
              <a:latin typeface="Calibri" panose="020F0502020204030204" pitchFamily="34" charset="0"/>
              <a:ea typeface="Calibri" panose="020F0502020204030204" pitchFamily="34" charset="0"/>
              <a:cs typeface="Raavi" panose="020B0502040204020203" pitchFamily="34" charset="0"/>
            </a:endParaRPr>
          </a:p>
        </p:txBody>
      </p:sp>
      <p:sp>
        <p:nvSpPr>
          <p:cNvPr id="4" name="TextBox 3">
            <a:extLst>
              <a:ext uri="{FF2B5EF4-FFF2-40B4-BE49-F238E27FC236}">
                <a16:creationId xmlns:a16="http://schemas.microsoft.com/office/drawing/2014/main" id="{9F3ACA4A-DA15-A324-35FE-13D79FCAC7D5}"/>
              </a:ext>
            </a:extLst>
          </p:cNvPr>
          <p:cNvSpPr txBox="1"/>
          <p:nvPr/>
        </p:nvSpPr>
        <p:spPr>
          <a:xfrm>
            <a:off x="1062470" y="245807"/>
            <a:ext cx="6297179" cy="461665"/>
          </a:xfrm>
          <a:prstGeom prst="rect">
            <a:avLst/>
          </a:prstGeom>
          <a:noFill/>
        </p:spPr>
        <p:txBody>
          <a:bodyPr wrap="square">
            <a:spAutoFit/>
          </a:bodyPr>
          <a:lstStyle/>
          <a:p>
            <a:r>
              <a:rPr lang="en-US" sz="2400" b="1" dirty="0">
                <a:solidFill>
                  <a:schemeClr val="tx2"/>
                </a:solidFill>
                <a:latin typeface="Times New Roman" panose="02020603050405020304" pitchFamily="18" charset="0"/>
                <a:cs typeface="Times New Roman" panose="02020603050405020304" pitchFamily="18" charset="0"/>
              </a:rPr>
              <a:t>Brewing Inspiration: Coffee With Principal </a:t>
            </a:r>
            <a:endParaRPr lang="en-IN" sz="240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A49874-B531-6EEC-FA97-3C6F22E03CAC}"/>
              </a:ext>
            </a:extLst>
          </p:cNvPr>
          <p:cNvSpPr txBox="1"/>
          <p:nvPr/>
        </p:nvSpPr>
        <p:spPr>
          <a:xfrm>
            <a:off x="2701924" y="861006"/>
            <a:ext cx="2152650" cy="338554"/>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Article by:- Ms. Sonia </a:t>
            </a:r>
            <a:endParaRPr lang="en-IN" sz="1600"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9C88E9-5EA1-2396-F025-F57BDBFF6AE3}"/>
              </a:ext>
            </a:extLst>
          </p:cNvPr>
          <p:cNvSpPr txBox="1"/>
          <p:nvPr/>
        </p:nvSpPr>
        <p:spPr>
          <a:xfrm>
            <a:off x="196849" y="3649376"/>
            <a:ext cx="7162800" cy="6312754"/>
          </a:xfrm>
          <a:prstGeom prst="rect">
            <a:avLst/>
          </a:prstGeom>
          <a:noFill/>
        </p:spPr>
        <p:txBody>
          <a:bodyPr wrap="square">
            <a:spAutoFit/>
          </a:bodyPr>
          <a:lstStyle/>
          <a:p>
            <a:pPr algn="just">
              <a:lnSpc>
                <a:spcPct val="107000"/>
              </a:lnSpc>
              <a:spcAft>
                <a:spcPts val="800"/>
              </a:spcAft>
              <a:buNone/>
            </a:pPr>
            <a:r>
              <a:rPr lang="en-US" dirty="0">
                <a:latin typeface="Times New Roman" panose="02020603050405020304" pitchFamily="18" charset="0"/>
                <a:cs typeface="Times New Roman" panose="02020603050405020304" pitchFamily="18" charset="0"/>
              </a:rPr>
              <a:t>The CWP (Coffee With Principal) session for the parents of Grade IX students was conducted with great enthusiasm and warmth on October 17,2025. </a:t>
            </a:r>
          </a:p>
          <a:p>
            <a:pPr algn="just">
              <a:lnSpc>
                <a:spcPct val="107000"/>
              </a:lnSpc>
              <a:spcAft>
                <a:spcPts val="800"/>
              </a:spcAft>
              <a:buNone/>
            </a:pPr>
            <a:r>
              <a:rPr lang="en-US" dirty="0">
                <a:latin typeface="Times New Roman" panose="02020603050405020304" pitchFamily="18" charset="0"/>
                <a:cs typeface="Times New Roman" panose="02020603050405020304" pitchFamily="18" charset="0"/>
              </a:rPr>
              <a:t>The event began with the welcome of parents, Manageress-Mrs. Pinky Mahajan, and Principal- Dr. Neeraj Mohan Puri. The assembly revolved around the inspiring theme “Learning from Failures”, beautifully presented through a radio show that included a poem recitation, an engaging skit, and an interview with a state level swimming sportsperson from Grade IX. </a:t>
            </a:r>
          </a:p>
          <a:p>
            <a:pPr algn="just">
              <a:lnSpc>
                <a:spcPct val="107000"/>
              </a:lnSpc>
              <a:spcAft>
                <a:spcPts val="800"/>
              </a:spcAft>
              <a:buNone/>
            </a:pPr>
            <a:r>
              <a:rPr lang="en-US" dirty="0">
                <a:latin typeface="Times New Roman" panose="02020603050405020304" pitchFamily="18" charset="0"/>
                <a:cs typeface="Times New Roman" panose="02020603050405020304" pitchFamily="18" charset="0"/>
              </a:rPr>
              <a:t>The performances not only showcased students’ creativity but also conveyed the valuable message that every setback is a step towards success. Adding a personal touch to the event, students expressed their feelings for their parents by presenting handmade cards, creating a heartwarming moment. The parents, in turn, appreciated the wonderful performances and shared their positive feedback about the school, staff, and the thoughtful organization of the CWP session. </a:t>
            </a:r>
          </a:p>
          <a:p>
            <a:pPr algn="just">
              <a:lnSpc>
                <a:spcPct val="107000"/>
              </a:lnSpc>
              <a:spcAft>
                <a:spcPts val="800"/>
              </a:spcAft>
              <a:buNone/>
            </a:pPr>
            <a:r>
              <a:rPr lang="en-US" dirty="0"/>
              <a:t>The event concluded with a delightful Coffee with Principal interaction, where parents and the school leadership got engaged in meaningful dialogue about students’ growth and school initiatives. The session proved to be a perfect blend of creativity, connection, and communication — truly reflecting the essence of Coffee With Principal.</a:t>
            </a:r>
            <a:endParaRPr lang="en-IN"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1C4463E-2AE9-01D2-39CC-D09FF49019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1349" y="1488440"/>
            <a:ext cx="3733800" cy="194809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780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4643</Words>
  <Application>Microsoft Office PowerPoint</Application>
  <PresentationFormat>Custom</PresentationFormat>
  <Paragraphs>212</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Times New Roman</vt:lpstr>
      <vt:lpstr>Algerian</vt:lpstr>
      <vt:lpstr>Arial</vt:lpstr>
      <vt:lpstr>Segoe UI</vt:lpstr>
      <vt:lpstr>Castellar</vt:lpstr>
      <vt:lpstr>French Script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Vintage Breaking News A4 Document</dc:title>
  <dc:creator>user</dc:creator>
  <cp:lastModifiedBy>Office</cp:lastModifiedBy>
  <cp:revision>363</cp:revision>
  <dcterms:created xsi:type="dcterms:W3CDTF">2006-08-16T00:00:00Z</dcterms:created>
  <dcterms:modified xsi:type="dcterms:W3CDTF">2025-11-11T03:26:01Z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275188E1D033406C841CFCEFBA557122_13</vt:lpwstr>
  </property>
  <property fmtid="{D5CDD505-2E9C-101B-9397-08002B2CF9AE}" pid="3" name="KSOProductBuildVer">
    <vt:lpwstr>1033-12.2.0.21546</vt:lpwstr>
  </property>
</Properties>
</file>