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0"/>
  </p:notesMasterIdLst>
  <p:sldIdLst>
    <p:sldId id="256" r:id="rId2"/>
    <p:sldId id="257" r:id="rId3"/>
    <p:sldId id="266" r:id="rId4"/>
    <p:sldId id="267" r:id="rId5"/>
    <p:sldId id="258" r:id="rId6"/>
    <p:sldId id="270" r:id="rId7"/>
    <p:sldId id="272" r:id="rId8"/>
    <p:sldId id="282" r:id="rId9"/>
    <p:sldId id="262" r:id="rId10"/>
    <p:sldId id="277" r:id="rId11"/>
    <p:sldId id="283" r:id="rId12"/>
    <p:sldId id="279" r:id="rId13"/>
    <p:sldId id="280" r:id="rId14"/>
    <p:sldId id="259" r:id="rId15"/>
    <p:sldId id="260" r:id="rId16"/>
    <p:sldId id="269" r:id="rId17"/>
    <p:sldId id="278" r:id="rId18"/>
    <p:sldId id="281" r:id="rId19"/>
  </p:sldIdLst>
  <p:sldSz cx="7556500" cy="10693400"/>
  <p:notesSz cx="6858000" cy="9144000"/>
  <p:embeddedFontLst>
    <p:embeddedFont>
      <p:font typeface="Algerian" pitchFamily="82" charset="77"/>
      <p:regular r:id="rId21"/>
    </p:embeddedFont>
    <p:embeddedFont>
      <p:font typeface="Castellar" panose="020A0402060406010301" pitchFamily="18" charset="77"/>
      <p:regular r:id="rId22"/>
    </p:embeddedFont>
    <p:embeddedFont>
      <p:font typeface="French Script MT" panose="03020402040607040605" pitchFamily="66" charset="77"/>
      <p:regular r:id="rId23"/>
    </p:embeddedFont>
    <p:embeddedFont>
      <p:font typeface="Mangal" panose="02040503050203030202" pitchFamily="18" charset="0"/>
      <p:regular r:id="rId24"/>
      <p:bold r:id="rId25"/>
    </p:embeddedFont>
    <p:embeddedFont>
      <p:font typeface="Segoe UI" panose="020B0502040204020203" pitchFamily="34" charset="0"/>
      <p:regular r:id="rId26"/>
      <p:bold r:id="rId27"/>
      <p:italic r:id="rId28"/>
      <p:boldItalic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60754FA-124C-44E0-9858-4BCAFFF81CD3}">
          <p14:sldIdLst>
            <p14:sldId id="256"/>
            <p14:sldId id="257"/>
            <p14:sldId id="266"/>
            <p14:sldId id="267"/>
            <p14:sldId id="258"/>
            <p14:sldId id="270"/>
            <p14:sldId id="272"/>
            <p14:sldId id="282"/>
            <p14:sldId id="262"/>
            <p14:sldId id="277"/>
            <p14:sldId id="283"/>
            <p14:sldId id="279"/>
            <p14:sldId id="280"/>
            <p14:sldId id="259"/>
            <p14:sldId id="260"/>
            <p14:sldId id="269"/>
            <p14:sldId id="278"/>
            <p14:sldId id="28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C2BA"/>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4" autoAdjust="0"/>
    <p:restoredTop sz="95260" autoAdjust="0"/>
  </p:normalViewPr>
  <p:slideViewPr>
    <p:cSldViewPr>
      <p:cViewPr>
        <p:scale>
          <a:sx n="106" d="100"/>
          <a:sy n="106" d="100"/>
        </p:scale>
        <p:origin x="1272" y="-1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200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DA1D2B-EC7C-414E-A7FA-C93AB1C25556}" type="datetimeFigureOut">
              <a:rPr lang="en-IN" smtClean="0"/>
              <a:t>06/06/25</a:t>
            </a:fld>
            <a:endParaRPr lang="en-IN"/>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951639-9242-420E-B743-8A859280CF19}" type="slidenum">
              <a:rPr lang="en-IN" smtClean="0"/>
              <a:t>‹#›</a:t>
            </a:fld>
            <a:endParaRPr lang="en-IN"/>
          </a:p>
        </p:txBody>
      </p:sp>
    </p:spTree>
    <p:extLst>
      <p:ext uri="{BB962C8B-B14F-4D97-AF65-F5344CB8AC3E}">
        <p14:creationId xmlns:p14="http://schemas.microsoft.com/office/powerpoint/2010/main" val="12071501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6C951639-9242-420E-B743-8A859280CF19}" type="slidenum">
              <a:rPr lang="en-IN" smtClean="0"/>
              <a:t>13</a:t>
            </a:fld>
            <a:endParaRPr lang="en-IN"/>
          </a:p>
        </p:txBody>
      </p:sp>
    </p:spTree>
    <p:extLst>
      <p:ext uri="{BB962C8B-B14F-4D97-AF65-F5344CB8AC3E}">
        <p14:creationId xmlns:p14="http://schemas.microsoft.com/office/powerpoint/2010/main" val="33868061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6/6/25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6/6/25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6/6/25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6/6/25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6/6/25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6/6/25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000"/>
            <a:lum/>
          </a:blip>
          <a:srcRect/>
          <a:stretch>
            <a:fillRect t="12000" r="4000" b="1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6/6/25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1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2"/>
          <p:cNvSpPr txBox="1"/>
          <p:nvPr/>
        </p:nvSpPr>
        <p:spPr>
          <a:xfrm>
            <a:off x="366901" y="1684953"/>
            <a:ext cx="7021460" cy="657872"/>
          </a:xfrm>
          <a:prstGeom prst="rect">
            <a:avLst/>
          </a:prstGeom>
        </p:spPr>
        <p:txBody>
          <a:bodyPr lIns="0" tIns="0" rIns="0" bIns="0" rtlCol="0" anchor="t">
            <a:spAutoFit/>
          </a:bodyPr>
          <a:lstStyle/>
          <a:p>
            <a:pPr algn="ctr">
              <a:lnSpc>
                <a:spcPts val="4201"/>
              </a:lnSpc>
            </a:pPr>
            <a:r>
              <a:rPr lang="en-US" sz="6600" b="1" spc="14" dirty="0">
                <a:solidFill>
                  <a:srgbClr val="00467A"/>
                </a:solidFill>
                <a:latin typeface="French Script MT" panose="03020402040607040605" pitchFamily="66" charset="0"/>
              </a:rPr>
              <a:t>The Sandeepni Chronicle</a:t>
            </a:r>
          </a:p>
        </p:txBody>
      </p:sp>
      <p:sp>
        <p:nvSpPr>
          <p:cNvPr id="26" name="TextBox 26"/>
          <p:cNvSpPr txBox="1"/>
          <p:nvPr/>
        </p:nvSpPr>
        <p:spPr>
          <a:xfrm>
            <a:off x="516988" y="1125518"/>
            <a:ext cx="2178508" cy="152286"/>
          </a:xfrm>
          <a:prstGeom prst="rect">
            <a:avLst/>
          </a:prstGeom>
        </p:spPr>
        <p:txBody>
          <a:bodyPr wrap="square" lIns="0" tIns="0" rIns="0" bIns="0" rtlCol="0" anchor="t">
            <a:spAutoFit/>
          </a:bodyPr>
          <a:lstStyle/>
          <a:p>
            <a:pPr>
              <a:lnSpc>
                <a:spcPts val="1057"/>
              </a:lnSpc>
            </a:pPr>
            <a:r>
              <a:rPr lang="en-US" sz="1600" b="1" spc="3" dirty="0">
                <a:solidFill>
                  <a:schemeClr val="tx2"/>
                </a:solidFill>
                <a:latin typeface="Segoe UI"/>
              </a:rPr>
              <a:t>Volume: IV Issue-2</a:t>
            </a:r>
          </a:p>
        </p:txBody>
      </p:sp>
      <p:sp>
        <p:nvSpPr>
          <p:cNvPr id="27" name="TextBox 27"/>
          <p:cNvSpPr txBox="1"/>
          <p:nvPr/>
        </p:nvSpPr>
        <p:spPr>
          <a:xfrm>
            <a:off x="4923491" y="1140259"/>
            <a:ext cx="2116021" cy="152286"/>
          </a:xfrm>
          <a:prstGeom prst="rect">
            <a:avLst/>
          </a:prstGeom>
        </p:spPr>
        <p:txBody>
          <a:bodyPr wrap="square" lIns="0" tIns="0" rIns="0" bIns="0" rtlCol="0" anchor="t">
            <a:spAutoFit/>
          </a:bodyPr>
          <a:lstStyle/>
          <a:p>
            <a:pPr algn="r">
              <a:lnSpc>
                <a:spcPts val="1057"/>
              </a:lnSpc>
            </a:pPr>
            <a:r>
              <a:rPr lang="en-US" sz="1600" b="1" spc="3" dirty="0">
                <a:solidFill>
                  <a:schemeClr val="tx2"/>
                </a:solidFill>
                <a:latin typeface="Segoe UI"/>
              </a:rPr>
              <a:t>May 2025</a:t>
            </a:r>
          </a:p>
        </p:txBody>
      </p:sp>
      <p:pic>
        <p:nvPicPr>
          <p:cNvPr id="3" name="Picture 2">
            <a:extLst>
              <a:ext uri="{FF2B5EF4-FFF2-40B4-BE49-F238E27FC236}">
                <a16:creationId xmlns:a16="http://schemas.microsoft.com/office/drawing/2014/main" id="{463519B7-1220-B973-4525-46134E927B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8649" y="2574536"/>
            <a:ext cx="5878583" cy="3394971"/>
          </a:xfrm>
          <a:prstGeom prst="rect">
            <a:avLst/>
          </a:prstGeom>
          <a:ln w="88900" cap="sq" cmpd="thickThin">
            <a:solidFill>
              <a:schemeClr val="tx2"/>
            </a:solidFill>
            <a:prstDash val="solid"/>
            <a:miter lim="800000"/>
          </a:ln>
          <a:effectLst>
            <a:innerShdw blurRad="76200">
              <a:srgbClr val="000000"/>
            </a:innerShdw>
          </a:effectLst>
        </p:spPr>
      </p:pic>
      <p:pic>
        <p:nvPicPr>
          <p:cNvPr id="5" name="Picture 4">
            <a:extLst>
              <a:ext uri="{FF2B5EF4-FFF2-40B4-BE49-F238E27FC236}">
                <a16:creationId xmlns:a16="http://schemas.microsoft.com/office/drawing/2014/main" id="{E4EC0C81-C3AD-A60F-FE37-AEAF5ACE45B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56606" y="6580940"/>
            <a:ext cx="909578" cy="986214"/>
          </a:xfrm>
          <a:prstGeom prst="rect">
            <a:avLst/>
          </a:prstGeom>
          <a:ln w="38100" cap="sq">
            <a:solidFill>
              <a:schemeClr val="tx2"/>
            </a:solidFill>
            <a:prstDash val="solid"/>
            <a:miter lim="800000"/>
          </a:ln>
          <a:effectLst>
            <a:outerShdw blurRad="50800" dist="38100" dir="2700000" algn="tl" rotWithShape="0">
              <a:srgbClr val="000000">
                <a:alpha val="43000"/>
              </a:srgbClr>
            </a:outerShdw>
          </a:effectLst>
        </p:spPr>
      </p:pic>
      <p:sp>
        <p:nvSpPr>
          <p:cNvPr id="12" name="TextBox 11">
            <a:extLst>
              <a:ext uri="{FF2B5EF4-FFF2-40B4-BE49-F238E27FC236}">
                <a16:creationId xmlns:a16="http://schemas.microsoft.com/office/drawing/2014/main" id="{30EFF57F-2A35-0FBA-A094-26F04D04CEFB}"/>
              </a:ext>
            </a:extLst>
          </p:cNvPr>
          <p:cNvSpPr txBox="1"/>
          <p:nvPr/>
        </p:nvSpPr>
        <p:spPr>
          <a:xfrm>
            <a:off x="570874" y="7584683"/>
            <a:ext cx="2570975" cy="492443"/>
          </a:xfrm>
          <a:prstGeom prst="rect">
            <a:avLst/>
          </a:prstGeom>
          <a:noFill/>
        </p:spPr>
        <p:txBody>
          <a:bodyPr wrap="square" rtlCol="0">
            <a:spAutoFit/>
          </a:bodyPr>
          <a:lstStyle/>
          <a:p>
            <a:pPr algn="ctr"/>
            <a:r>
              <a:rPr lang="en-IN" sz="1300" b="1" dirty="0">
                <a:solidFill>
                  <a:schemeClr val="tx2"/>
                </a:solidFill>
                <a:latin typeface="Segoe UI"/>
              </a:rPr>
              <a:t>DR. Neeraj Mohan Puri</a:t>
            </a:r>
          </a:p>
          <a:p>
            <a:pPr algn="ctr"/>
            <a:r>
              <a:rPr lang="en-IN" sz="1300" b="1" dirty="0">
                <a:solidFill>
                  <a:schemeClr val="tx2"/>
                </a:solidFill>
                <a:latin typeface="Segoe UI"/>
              </a:rPr>
              <a:t>Principal</a:t>
            </a:r>
            <a:endParaRPr lang="en-US" sz="1300" b="1" dirty="0">
              <a:solidFill>
                <a:schemeClr val="tx2"/>
              </a:solidFill>
            </a:endParaRPr>
          </a:p>
        </p:txBody>
      </p:sp>
      <p:sp>
        <p:nvSpPr>
          <p:cNvPr id="17" name="TextBox 16">
            <a:extLst>
              <a:ext uri="{FF2B5EF4-FFF2-40B4-BE49-F238E27FC236}">
                <a16:creationId xmlns:a16="http://schemas.microsoft.com/office/drawing/2014/main" id="{5D71F519-FB9E-962D-C9E2-BC3E8C9CD3AF}"/>
              </a:ext>
            </a:extLst>
          </p:cNvPr>
          <p:cNvSpPr txBox="1"/>
          <p:nvPr/>
        </p:nvSpPr>
        <p:spPr>
          <a:xfrm>
            <a:off x="4868812" y="7599356"/>
            <a:ext cx="2570975" cy="492443"/>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N" sz="1300" b="1" dirty="0">
                <a:solidFill>
                  <a:schemeClr val="tx2"/>
                </a:solidFill>
                <a:latin typeface="Segoe UI"/>
              </a:rPr>
              <a:t>Mr. Vikram</a:t>
            </a:r>
          </a:p>
          <a:p>
            <a:pPr algn="ctr"/>
            <a:r>
              <a:rPr lang="en-IN" sz="1300" b="1" dirty="0">
                <a:solidFill>
                  <a:schemeClr val="tx2"/>
                </a:solidFill>
                <a:latin typeface="Segoe UI"/>
              </a:rPr>
              <a:t>Art &amp; Design</a:t>
            </a:r>
            <a:endParaRPr lang="en-US" sz="1300" b="1" dirty="0">
              <a:solidFill>
                <a:schemeClr val="tx2"/>
              </a:solidFill>
            </a:endParaRPr>
          </a:p>
        </p:txBody>
      </p:sp>
      <p:sp>
        <p:nvSpPr>
          <p:cNvPr id="20" name="TextBox 19">
            <a:extLst>
              <a:ext uri="{FF2B5EF4-FFF2-40B4-BE49-F238E27FC236}">
                <a16:creationId xmlns:a16="http://schemas.microsoft.com/office/drawing/2014/main" id="{399A9C6D-7B1E-B217-F423-A4E6619D5922}"/>
              </a:ext>
            </a:extLst>
          </p:cNvPr>
          <p:cNvSpPr txBox="1"/>
          <p:nvPr/>
        </p:nvSpPr>
        <p:spPr>
          <a:xfrm>
            <a:off x="2608094" y="6044922"/>
            <a:ext cx="3646966" cy="461665"/>
          </a:xfrm>
          <a:prstGeom prst="rect">
            <a:avLst/>
          </a:prstGeom>
          <a:noFill/>
        </p:spPr>
        <p:txBody>
          <a:bodyPr wrap="square" rtlCol="0">
            <a:spAutoFit/>
          </a:bodyPr>
          <a:lstStyle/>
          <a:p>
            <a:pPr algn="l"/>
            <a:r>
              <a:rPr lang="en-IN" sz="2400" b="1" dirty="0">
                <a:solidFill>
                  <a:schemeClr val="tx2"/>
                </a:solidFill>
                <a:latin typeface="Algerian" panose="04020705040A02060702" pitchFamily="82" charset="0"/>
                <a:ea typeface="Baskerville" panose="02020502070401020303" pitchFamily="18" charset="0"/>
              </a:rPr>
              <a:t>Editorial Team</a:t>
            </a:r>
            <a:endParaRPr lang="en-US" sz="2400" dirty="0">
              <a:solidFill>
                <a:schemeClr val="tx2"/>
              </a:solidFill>
              <a:latin typeface="Algerian" panose="04020705040A02060702" pitchFamily="82" charset="0"/>
              <a:ea typeface="Baskerville" panose="02020502070401020303" pitchFamily="18" charset="0"/>
            </a:endParaRPr>
          </a:p>
        </p:txBody>
      </p:sp>
      <p:sp>
        <p:nvSpPr>
          <p:cNvPr id="21" name="TextBox 20">
            <a:extLst>
              <a:ext uri="{FF2B5EF4-FFF2-40B4-BE49-F238E27FC236}">
                <a16:creationId xmlns:a16="http://schemas.microsoft.com/office/drawing/2014/main" id="{52BF40CD-565C-1553-9E6E-FF5628B9F86A}"/>
              </a:ext>
            </a:extLst>
          </p:cNvPr>
          <p:cNvSpPr txBox="1"/>
          <p:nvPr/>
        </p:nvSpPr>
        <p:spPr>
          <a:xfrm>
            <a:off x="3066583" y="8269291"/>
            <a:ext cx="2421422" cy="369332"/>
          </a:xfrm>
          <a:prstGeom prst="rect">
            <a:avLst/>
          </a:prstGeom>
          <a:noFill/>
        </p:spPr>
        <p:txBody>
          <a:bodyPr wrap="square" rtlCol="0">
            <a:spAutoFit/>
          </a:bodyPr>
          <a:lstStyle/>
          <a:p>
            <a:pPr algn="l"/>
            <a:r>
              <a:rPr lang="en-IN" b="1" dirty="0">
                <a:solidFill>
                  <a:schemeClr val="tx2"/>
                </a:solidFill>
                <a:latin typeface="Algerian" panose="04020705040A02060702" pitchFamily="82" charset="0"/>
              </a:rPr>
              <a:t>Student Editors</a:t>
            </a:r>
            <a:endParaRPr lang="en-US" b="1" dirty="0">
              <a:solidFill>
                <a:schemeClr val="tx2"/>
              </a:solidFill>
              <a:latin typeface="Algerian" panose="04020705040A02060702" pitchFamily="82" charset="0"/>
            </a:endParaRPr>
          </a:p>
        </p:txBody>
      </p:sp>
      <p:pic>
        <p:nvPicPr>
          <p:cNvPr id="6" name="object 14">
            <a:extLst>
              <a:ext uri="{FF2B5EF4-FFF2-40B4-BE49-F238E27FC236}">
                <a16:creationId xmlns:a16="http://schemas.microsoft.com/office/drawing/2014/main" id="{DFB1071F-CE75-8B0E-39CD-60F7EE1FEE38}"/>
              </a:ext>
            </a:extLst>
          </p:cNvPr>
          <p:cNvPicPr/>
          <p:nvPr/>
        </p:nvPicPr>
        <p:blipFill rotWithShape="1">
          <a:blip r:embed="rId4" cstate="print">
            <a:extLst>
              <a:ext uri="{28A0092B-C50C-407E-A947-70E740481C1C}">
                <a14:useLocalDpi xmlns:a14="http://schemas.microsoft.com/office/drawing/2010/main" val="0"/>
              </a:ext>
            </a:extLst>
          </a:blip>
          <a:srcRect l="11204" t="14299" b="4601"/>
          <a:stretch/>
        </p:blipFill>
        <p:spPr>
          <a:xfrm>
            <a:off x="1175749" y="6553682"/>
            <a:ext cx="1386883" cy="1004051"/>
          </a:xfrm>
          <a:prstGeom prst="rect">
            <a:avLst/>
          </a:prstGeom>
          <a:ln w="38100" cap="sq">
            <a:solidFill>
              <a:schemeClr val="tx2"/>
            </a:solidFill>
            <a:prstDash val="solid"/>
            <a:miter lim="800000"/>
          </a:ln>
          <a:effectLst>
            <a:outerShdw blurRad="50800" dist="38100" dir="2700000" algn="tl" rotWithShape="0">
              <a:srgbClr val="000000">
                <a:alpha val="43000"/>
              </a:srgbClr>
            </a:outerShdw>
          </a:effectLst>
        </p:spPr>
      </p:pic>
      <p:sp>
        <p:nvSpPr>
          <p:cNvPr id="35" name="Rectangle 34"/>
          <p:cNvSpPr/>
          <p:nvPr/>
        </p:nvSpPr>
        <p:spPr>
          <a:xfrm>
            <a:off x="0" y="10327640"/>
            <a:ext cx="7556500" cy="36576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sz="1200" dirty="0">
                <a:solidFill>
                  <a:srgbClr val="FFFFFF"/>
                </a:solidFill>
                <a:latin typeface="Segoe UI"/>
              </a:rPr>
              <a:t>The </a:t>
            </a:r>
            <a:r>
              <a:rPr sz="1200" dirty="0" err="1">
                <a:solidFill>
                  <a:srgbClr val="FFFFFF"/>
                </a:solidFill>
                <a:latin typeface="Segoe UI"/>
              </a:rPr>
              <a:t>Sandeepni</a:t>
            </a:r>
            <a:r>
              <a:rPr sz="1200" dirty="0">
                <a:solidFill>
                  <a:srgbClr val="FFFFFF"/>
                </a:solidFill>
                <a:latin typeface="Segoe UI"/>
              </a:rPr>
              <a:t> Chronicle | </a:t>
            </a:r>
            <a:r>
              <a:rPr lang="en-US" sz="1200" dirty="0">
                <a:solidFill>
                  <a:srgbClr val="FFFFFF"/>
                </a:solidFill>
                <a:latin typeface="Segoe UI"/>
              </a:rPr>
              <a:t>April</a:t>
            </a:r>
            <a:r>
              <a:rPr sz="1200" dirty="0">
                <a:solidFill>
                  <a:srgbClr val="FFFFFF"/>
                </a:solidFill>
                <a:latin typeface="Segoe UI"/>
              </a:rPr>
              <a:t> 2025</a:t>
            </a:r>
          </a:p>
        </p:txBody>
      </p:sp>
      <p:sp>
        <p:nvSpPr>
          <p:cNvPr id="7" name="AutoShape 2">
            <a:extLst>
              <a:ext uri="{FF2B5EF4-FFF2-40B4-BE49-F238E27FC236}">
                <a16:creationId xmlns:a16="http://schemas.microsoft.com/office/drawing/2014/main" id="{8B62C2FC-5480-216A-3F2A-DB3A17CD9CFD}"/>
              </a:ext>
            </a:extLst>
          </p:cNvPr>
          <p:cNvSpPr/>
          <p:nvPr/>
        </p:nvSpPr>
        <p:spPr>
          <a:xfrm>
            <a:off x="538578" y="2400593"/>
            <a:ext cx="6472826" cy="9289"/>
          </a:xfrm>
          <a:prstGeom prst="line">
            <a:avLst/>
          </a:prstGeom>
          <a:ln>
            <a:headEnd type="none" w="sm" len="sm"/>
            <a:tailEnd type="none" w="sm" len="sm"/>
          </a:ln>
        </p:spPr>
        <p:style>
          <a:lnRef idx="3">
            <a:schemeClr val="accent1"/>
          </a:lnRef>
          <a:fillRef idx="0">
            <a:schemeClr val="accent1"/>
          </a:fillRef>
          <a:effectRef idx="2">
            <a:schemeClr val="accent1"/>
          </a:effectRef>
          <a:fontRef idx="minor">
            <a:schemeClr val="tx1"/>
          </a:fontRef>
        </p:style>
        <p:txBody>
          <a:bodyPr/>
          <a:lstStyle/>
          <a:p>
            <a:endParaRPr lang="en-US"/>
          </a:p>
        </p:txBody>
      </p:sp>
      <p:sp>
        <p:nvSpPr>
          <p:cNvPr id="23" name="AutoShape 2">
            <a:extLst>
              <a:ext uri="{FF2B5EF4-FFF2-40B4-BE49-F238E27FC236}">
                <a16:creationId xmlns:a16="http://schemas.microsoft.com/office/drawing/2014/main" id="{8C6F0FDC-6CBE-BFC0-BFE6-12AEAB27A13B}"/>
              </a:ext>
            </a:extLst>
          </p:cNvPr>
          <p:cNvSpPr/>
          <p:nvPr/>
        </p:nvSpPr>
        <p:spPr>
          <a:xfrm>
            <a:off x="516988" y="1403348"/>
            <a:ext cx="6472826" cy="9289"/>
          </a:xfrm>
          <a:prstGeom prst="line">
            <a:avLst/>
          </a:prstGeom>
          <a:ln>
            <a:headEnd type="none" w="sm" len="sm"/>
            <a:tailEnd type="none" w="sm" len="sm"/>
          </a:ln>
        </p:spPr>
        <p:style>
          <a:lnRef idx="3">
            <a:schemeClr val="accent1"/>
          </a:lnRef>
          <a:fillRef idx="0">
            <a:schemeClr val="accent1"/>
          </a:fillRef>
          <a:effectRef idx="2">
            <a:schemeClr val="accent1"/>
          </a:effectRef>
          <a:fontRef idx="minor">
            <a:schemeClr val="tx1"/>
          </a:fontRef>
        </p:style>
        <p:txBody>
          <a:bodyPr/>
          <a:lstStyle/>
          <a:p>
            <a:endParaRPr lang="en-US"/>
          </a:p>
        </p:txBody>
      </p:sp>
      <p:pic>
        <p:nvPicPr>
          <p:cNvPr id="29" name="Picture 28">
            <a:extLst>
              <a:ext uri="{FF2B5EF4-FFF2-40B4-BE49-F238E27FC236}">
                <a16:creationId xmlns:a16="http://schemas.microsoft.com/office/drawing/2014/main" id="{44149455-6BE3-DFE9-B78B-B51C5D8A57C0}"/>
              </a:ext>
            </a:extLst>
          </p:cNvPr>
          <p:cNvPicPr>
            <a:picLocks noChangeAspect="1"/>
          </p:cNvPicPr>
          <p:nvPr/>
        </p:nvPicPr>
        <p:blipFill>
          <a:blip r:embed="rId5" cstate="print">
            <a:extLst>
              <a:ext uri="{28A0092B-C50C-407E-A947-70E740481C1C}">
                <a14:useLocalDpi xmlns:a14="http://schemas.microsoft.com/office/drawing/2010/main" val="0"/>
              </a:ext>
            </a:extLst>
          </a:blip>
          <a:srcRect t="2699" b="52842"/>
          <a:stretch/>
        </p:blipFill>
        <p:spPr>
          <a:xfrm>
            <a:off x="2804636" y="683146"/>
            <a:ext cx="2064176" cy="651200"/>
          </a:xfrm>
          <a:prstGeom prst="rect">
            <a:avLst/>
          </a:prstGeom>
        </p:spPr>
      </p:pic>
      <p:sp>
        <p:nvSpPr>
          <p:cNvPr id="31" name="AutoShape 2">
            <a:extLst>
              <a:ext uri="{FF2B5EF4-FFF2-40B4-BE49-F238E27FC236}">
                <a16:creationId xmlns:a16="http://schemas.microsoft.com/office/drawing/2014/main" id="{9006DC40-FB8E-7225-9F2A-590B6A871597}"/>
              </a:ext>
            </a:extLst>
          </p:cNvPr>
          <p:cNvSpPr/>
          <p:nvPr/>
        </p:nvSpPr>
        <p:spPr>
          <a:xfrm>
            <a:off x="570874" y="8200363"/>
            <a:ext cx="6472826" cy="9289"/>
          </a:xfrm>
          <a:prstGeom prst="line">
            <a:avLst/>
          </a:prstGeom>
          <a:ln>
            <a:headEnd type="none" w="sm" len="sm"/>
            <a:tailEnd type="none" w="sm" len="sm"/>
          </a:ln>
        </p:spPr>
        <p:style>
          <a:lnRef idx="3">
            <a:schemeClr val="accent1"/>
          </a:lnRef>
          <a:fillRef idx="0">
            <a:schemeClr val="accent1"/>
          </a:fillRef>
          <a:effectRef idx="2">
            <a:schemeClr val="accent1"/>
          </a:effectRef>
          <a:fontRef idx="minor">
            <a:schemeClr val="tx1"/>
          </a:fontRef>
        </p:style>
        <p:txBody>
          <a:bodyPr/>
          <a:lstStyle/>
          <a:p>
            <a:endParaRPr lang="en-US"/>
          </a:p>
        </p:txBody>
      </p:sp>
      <p:pic>
        <p:nvPicPr>
          <p:cNvPr id="2" name="Picture 1">
            <a:extLst>
              <a:ext uri="{FF2B5EF4-FFF2-40B4-BE49-F238E27FC236}">
                <a16:creationId xmlns:a16="http://schemas.microsoft.com/office/drawing/2014/main" id="{284E6A2B-C014-DBBF-E06B-54DCD2535D9F}"/>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3530475" y="6541622"/>
            <a:ext cx="909578" cy="1055761"/>
          </a:xfrm>
          <a:prstGeom prst="rect">
            <a:avLst/>
          </a:prstGeom>
          <a:ln w="38100" cap="sq">
            <a:solidFill>
              <a:schemeClr val="tx2"/>
            </a:solidFill>
            <a:prstDash val="solid"/>
            <a:miter lim="800000"/>
          </a:ln>
          <a:effectLst>
            <a:outerShdw blurRad="50800" dist="38100" dir="2700000" algn="tl" rotWithShape="0">
              <a:srgbClr val="000000">
                <a:alpha val="43000"/>
              </a:srgbClr>
            </a:outerShdw>
          </a:effectLst>
        </p:spPr>
      </p:pic>
      <p:sp>
        <p:nvSpPr>
          <p:cNvPr id="4" name="TextBox 3">
            <a:extLst>
              <a:ext uri="{FF2B5EF4-FFF2-40B4-BE49-F238E27FC236}">
                <a16:creationId xmlns:a16="http://schemas.microsoft.com/office/drawing/2014/main" id="{3DF4F618-E4F7-488A-14E2-92D88FB1B2F2}"/>
              </a:ext>
            </a:extLst>
          </p:cNvPr>
          <p:cNvSpPr txBox="1"/>
          <p:nvPr/>
        </p:nvSpPr>
        <p:spPr>
          <a:xfrm>
            <a:off x="3292139" y="7599355"/>
            <a:ext cx="1386249" cy="492443"/>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N" sz="1300" b="1" dirty="0">
                <a:solidFill>
                  <a:schemeClr val="tx2"/>
                </a:solidFill>
                <a:latin typeface="Segoe UI"/>
              </a:rPr>
              <a:t>Mr. Sushil</a:t>
            </a:r>
          </a:p>
          <a:p>
            <a:pPr algn="ctr"/>
            <a:r>
              <a:rPr lang="en-IN" sz="1300" b="1" dirty="0">
                <a:solidFill>
                  <a:schemeClr val="tx2"/>
                </a:solidFill>
                <a:latin typeface="Segoe UI"/>
              </a:rPr>
              <a:t>Editor</a:t>
            </a:r>
            <a:endParaRPr lang="en-US" sz="1300" b="1" dirty="0">
              <a:solidFill>
                <a:schemeClr val="tx2"/>
              </a:solidFill>
            </a:endParaRPr>
          </a:p>
        </p:txBody>
      </p:sp>
      <p:pic>
        <p:nvPicPr>
          <p:cNvPr id="8" name="Picture 7">
            <a:extLst>
              <a:ext uri="{FF2B5EF4-FFF2-40B4-BE49-F238E27FC236}">
                <a16:creationId xmlns:a16="http://schemas.microsoft.com/office/drawing/2014/main" id="{9D39B4CC-9E65-D463-315B-C63F4D7E22A0}"/>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3604344" y="8725286"/>
            <a:ext cx="877150" cy="986214"/>
          </a:xfrm>
          <a:prstGeom prst="rect">
            <a:avLst/>
          </a:prstGeom>
          <a:ln w="38100" cap="sq">
            <a:solidFill>
              <a:schemeClr val="tx2"/>
            </a:solidFill>
            <a:prstDash val="solid"/>
            <a:miter lim="800000"/>
          </a:ln>
          <a:effectLst>
            <a:outerShdw blurRad="50800" dist="38100" dir="2700000" algn="tl" rotWithShape="0">
              <a:srgbClr val="000000">
                <a:alpha val="43000"/>
              </a:srgbClr>
            </a:outerShdw>
          </a:effectLst>
        </p:spPr>
      </p:pic>
      <p:pic>
        <p:nvPicPr>
          <p:cNvPr id="9" name="Picture 8">
            <a:extLst>
              <a:ext uri="{FF2B5EF4-FFF2-40B4-BE49-F238E27FC236}">
                <a16:creationId xmlns:a16="http://schemas.microsoft.com/office/drawing/2014/main" id="{543A9CB1-B74D-9D30-AA6D-8236A5D0EED1}"/>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241740" y="8716831"/>
            <a:ext cx="922279" cy="971934"/>
          </a:xfrm>
          <a:prstGeom prst="rect">
            <a:avLst/>
          </a:prstGeom>
          <a:ln w="38100" cap="sq">
            <a:solidFill>
              <a:schemeClr val="tx2"/>
            </a:solidFill>
            <a:prstDash val="solid"/>
            <a:miter lim="800000"/>
          </a:ln>
          <a:effectLst>
            <a:outerShdw blurRad="50800" dist="38100" dir="2700000" algn="tl" rotWithShape="0">
              <a:srgbClr val="000000">
                <a:alpha val="43000"/>
              </a:srgbClr>
            </a:outerShdw>
          </a:effectLst>
        </p:spPr>
      </p:pic>
      <p:pic>
        <p:nvPicPr>
          <p:cNvPr id="10" name="Picture 9">
            <a:extLst>
              <a:ext uri="{FF2B5EF4-FFF2-40B4-BE49-F238E27FC236}">
                <a16:creationId xmlns:a16="http://schemas.microsoft.com/office/drawing/2014/main" id="{245AF88A-CDF9-16C2-1571-29E33E4DB78F}"/>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5692832" y="8744276"/>
            <a:ext cx="922934" cy="939489"/>
          </a:xfrm>
          <a:prstGeom prst="rect">
            <a:avLst/>
          </a:prstGeom>
          <a:ln w="38100" cap="sq">
            <a:solidFill>
              <a:schemeClr val="tx2"/>
            </a:solidFill>
            <a:prstDash val="solid"/>
            <a:miter lim="800000"/>
          </a:ln>
          <a:effectLst>
            <a:outerShdw blurRad="50800" dist="38100" dir="2700000" algn="tl" rotWithShape="0">
              <a:srgbClr val="000000">
                <a:alpha val="43000"/>
              </a:srgbClr>
            </a:outerShdw>
          </a:effectLst>
        </p:spPr>
      </p:pic>
      <p:sp>
        <p:nvSpPr>
          <p:cNvPr id="11" name="TextBox 10">
            <a:extLst>
              <a:ext uri="{FF2B5EF4-FFF2-40B4-BE49-F238E27FC236}">
                <a16:creationId xmlns:a16="http://schemas.microsoft.com/office/drawing/2014/main" id="{9E8B0ADC-7F98-6677-8778-308D9FB94C23}"/>
              </a:ext>
            </a:extLst>
          </p:cNvPr>
          <p:cNvSpPr txBox="1"/>
          <p:nvPr/>
        </p:nvSpPr>
        <p:spPr>
          <a:xfrm>
            <a:off x="3299027" y="9780815"/>
            <a:ext cx="1598337" cy="492443"/>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N" sz="1300" b="1" dirty="0">
                <a:solidFill>
                  <a:schemeClr val="tx2"/>
                </a:solidFill>
                <a:latin typeface="Segoe UI"/>
              </a:rPr>
              <a:t>Vaanya</a:t>
            </a:r>
          </a:p>
          <a:p>
            <a:pPr algn="ctr"/>
            <a:r>
              <a:rPr lang="en-IN" sz="1300" b="1" dirty="0">
                <a:solidFill>
                  <a:schemeClr val="tx2"/>
                </a:solidFill>
                <a:latin typeface="Segoe UI"/>
              </a:rPr>
              <a:t>(X-Peace)</a:t>
            </a:r>
            <a:endParaRPr lang="en-US" sz="1300" b="1" dirty="0">
              <a:solidFill>
                <a:schemeClr val="tx2"/>
              </a:solidFill>
            </a:endParaRPr>
          </a:p>
        </p:txBody>
      </p:sp>
      <p:sp>
        <p:nvSpPr>
          <p:cNvPr id="13" name="TextBox 12">
            <a:extLst>
              <a:ext uri="{FF2B5EF4-FFF2-40B4-BE49-F238E27FC236}">
                <a16:creationId xmlns:a16="http://schemas.microsoft.com/office/drawing/2014/main" id="{7D1CB5ED-7B78-8C8F-C8D8-BDF971C0A3EB}"/>
              </a:ext>
            </a:extLst>
          </p:cNvPr>
          <p:cNvSpPr txBox="1"/>
          <p:nvPr/>
        </p:nvSpPr>
        <p:spPr>
          <a:xfrm>
            <a:off x="1044535" y="9755372"/>
            <a:ext cx="1316687" cy="492443"/>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N" sz="1300" b="1" dirty="0">
                <a:solidFill>
                  <a:schemeClr val="tx2"/>
                </a:solidFill>
                <a:latin typeface="Segoe UI"/>
              </a:rPr>
              <a:t>Manasvi</a:t>
            </a:r>
          </a:p>
          <a:p>
            <a:pPr algn="ctr"/>
            <a:r>
              <a:rPr lang="en-IN" sz="1300" b="1" dirty="0">
                <a:solidFill>
                  <a:schemeClr val="tx2"/>
                </a:solidFill>
                <a:latin typeface="Segoe UI"/>
              </a:rPr>
              <a:t> (XI-Med)</a:t>
            </a:r>
            <a:endParaRPr lang="en-US" sz="1300" b="1" dirty="0">
              <a:solidFill>
                <a:schemeClr val="tx2"/>
              </a:solidFill>
            </a:endParaRPr>
          </a:p>
        </p:txBody>
      </p:sp>
      <p:sp>
        <p:nvSpPr>
          <p:cNvPr id="14" name="TextBox 13">
            <a:extLst>
              <a:ext uri="{FF2B5EF4-FFF2-40B4-BE49-F238E27FC236}">
                <a16:creationId xmlns:a16="http://schemas.microsoft.com/office/drawing/2014/main" id="{86F9ECAB-B6C4-662C-4D63-F9892DB5252E}"/>
              </a:ext>
            </a:extLst>
          </p:cNvPr>
          <p:cNvSpPr txBox="1"/>
          <p:nvPr/>
        </p:nvSpPr>
        <p:spPr>
          <a:xfrm>
            <a:off x="5149343" y="9768140"/>
            <a:ext cx="2009911" cy="492443"/>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N" sz="1300" b="1" dirty="0">
                <a:solidFill>
                  <a:schemeClr val="tx2"/>
                </a:solidFill>
                <a:latin typeface="Segoe UI"/>
              </a:rPr>
              <a:t>Aditya Mehra</a:t>
            </a:r>
          </a:p>
          <a:p>
            <a:pPr algn="ctr"/>
            <a:r>
              <a:rPr lang="en-IN" sz="1300" b="1" dirty="0">
                <a:solidFill>
                  <a:schemeClr val="tx2"/>
                </a:solidFill>
                <a:latin typeface="Segoe UI"/>
              </a:rPr>
              <a:t>(X-Loyal)</a:t>
            </a:r>
            <a:endParaRPr lang="en-US" sz="1300" b="1" dirty="0">
              <a:solidFill>
                <a:schemeClr val="tx2"/>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657098-7157-1A70-274F-C793E3E0120F}"/>
            </a:ext>
          </a:extLst>
        </p:cNvPr>
        <p:cNvGrpSpPr/>
        <p:nvPr/>
      </p:nvGrpSpPr>
      <p:grpSpPr>
        <a:xfrm>
          <a:off x="0" y="0"/>
          <a:ext cx="0" cy="0"/>
          <a:chOff x="0" y="0"/>
          <a:chExt cx="0" cy="0"/>
        </a:xfrm>
      </p:grpSpPr>
      <p:sp>
        <p:nvSpPr>
          <p:cNvPr id="2" name="AutoShape 4">
            <a:extLst>
              <a:ext uri="{FF2B5EF4-FFF2-40B4-BE49-F238E27FC236}">
                <a16:creationId xmlns:a16="http://schemas.microsoft.com/office/drawing/2014/main" id="{E3A629DE-EAE7-D7A0-004A-076A7126EDC6}"/>
              </a:ext>
            </a:extLst>
          </p:cNvPr>
          <p:cNvSpPr/>
          <p:nvPr/>
        </p:nvSpPr>
        <p:spPr>
          <a:xfrm>
            <a:off x="0" y="1231900"/>
            <a:ext cx="7556500" cy="0"/>
          </a:xfrm>
          <a:prstGeom prst="line">
            <a:avLst/>
          </a:prstGeom>
          <a:ln>
            <a:solidFill>
              <a:schemeClr val="tx2"/>
            </a:solidFill>
            <a:headEnd type="none" w="sm" len="sm"/>
            <a:tailEnd type="none" w="sm" len="sm"/>
          </a:ln>
        </p:spPr>
        <p:style>
          <a:lnRef idx="2">
            <a:schemeClr val="dk1"/>
          </a:lnRef>
          <a:fillRef idx="0">
            <a:schemeClr val="dk1"/>
          </a:fillRef>
          <a:effectRef idx="1">
            <a:schemeClr val="dk1"/>
          </a:effectRef>
          <a:fontRef idx="minor">
            <a:schemeClr val="tx1"/>
          </a:fontRef>
        </p:style>
        <p:txBody>
          <a:bodyPr/>
          <a:lstStyle/>
          <a:p>
            <a:pPr algn="ctr">
              <a:lnSpc>
                <a:spcPct val="107000"/>
              </a:lnSpc>
              <a:spcAft>
                <a:spcPts val="800"/>
              </a:spcAft>
            </a:pPr>
            <a:endParaRPr lang="en-IN" sz="1800" kern="100" dirty="0">
              <a:effectLst/>
              <a:latin typeface="Calibri" panose="020F0502020204030204" pitchFamily="34" charset="0"/>
              <a:ea typeface="Calibri" panose="020F0502020204030204" pitchFamily="34" charset="0"/>
              <a:cs typeface="Raavi" panose="020B0502040204020203" pitchFamily="34" charset="0"/>
            </a:endParaRPr>
          </a:p>
        </p:txBody>
      </p:sp>
      <p:sp>
        <p:nvSpPr>
          <p:cNvPr id="21" name="Rectangle 20">
            <a:extLst>
              <a:ext uri="{FF2B5EF4-FFF2-40B4-BE49-F238E27FC236}">
                <a16:creationId xmlns:a16="http://schemas.microsoft.com/office/drawing/2014/main" id="{4F162131-1C8A-8F5B-F548-77BA7E809E50}"/>
              </a:ext>
            </a:extLst>
          </p:cNvPr>
          <p:cNvSpPr/>
          <p:nvPr/>
        </p:nvSpPr>
        <p:spPr>
          <a:xfrm>
            <a:off x="-1" y="10327640"/>
            <a:ext cx="7556500" cy="36576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sz="1200" dirty="0">
                <a:solidFill>
                  <a:srgbClr val="FFFFFF"/>
                </a:solidFill>
                <a:latin typeface="Segoe UI"/>
              </a:rPr>
              <a:t>The Sandeepni Chronicle | </a:t>
            </a:r>
            <a:r>
              <a:rPr lang="en-US" sz="1200" dirty="0">
                <a:solidFill>
                  <a:srgbClr val="FFFFFF"/>
                </a:solidFill>
                <a:latin typeface="Segoe UI"/>
              </a:rPr>
              <a:t>April </a:t>
            </a:r>
            <a:r>
              <a:rPr sz="1200" dirty="0">
                <a:solidFill>
                  <a:srgbClr val="FFFFFF"/>
                </a:solidFill>
                <a:latin typeface="Segoe UI"/>
              </a:rPr>
              <a:t>2025</a:t>
            </a:r>
          </a:p>
        </p:txBody>
      </p:sp>
      <p:sp>
        <p:nvSpPr>
          <p:cNvPr id="10" name="AutoShape 4">
            <a:extLst>
              <a:ext uri="{FF2B5EF4-FFF2-40B4-BE49-F238E27FC236}">
                <a16:creationId xmlns:a16="http://schemas.microsoft.com/office/drawing/2014/main" id="{57088931-68A6-1996-DA6A-BBEDA9C8C3AD}"/>
              </a:ext>
            </a:extLst>
          </p:cNvPr>
          <p:cNvSpPr/>
          <p:nvPr/>
        </p:nvSpPr>
        <p:spPr>
          <a:xfrm>
            <a:off x="0" y="824225"/>
            <a:ext cx="7556500" cy="10683"/>
          </a:xfrm>
          <a:prstGeom prst="line">
            <a:avLst/>
          </a:prstGeom>
          <a:ln>
            <a:solidFill>
              <a:schemeClr val="tx2"/>
            </a:solidFill>
            <a:headEnd type="none" w="sm" len="sm"/>
            <a:tailEnd type="none" w="sm" len="sm"/>
          </a:ln>
        </p:spPr>
        <p:style>
          <a:lnRef idx="2">
            <a:schemeClr val="dk1"/>
          </a:lnRef>
          <a:fillRef idx="0">
            <a:schemeClr val="dk1"/>
          </a:fillRef>
          <a:effectRef idx="1">
            <a:schemeClr val="dk1"/>
          </a:effectRef>
          <a:fontRef idx="minor">
            <a:schemeClr val="tx1"/>
          </a:fontRef>
        </p:style>
        <p:txBody>
          <a:bodyPr/>
          <a:lstStyle/>
          <a:p>
            <a:pPr algn="ctr">
              <a:lnSpc>
                <a:spcPct val="107000"/>
              </a:lnSpc>
              <a:spcAft>
                <a:spcPts val="800"/>
              </a:spcAft>
            </a:pPr>
            <a:endParaRPr lang="en-IN" sz="1800" kern="100" dirty="0">
              <a:effectLst/>
              <a:latin typeface="Calibri" panose="020F0502020204030204" pitchFamily="34" charset="0"/>
              <a:ea typeface="Calibri" panose="020F0502020204030204" pitchFamily="34" charset="0"/>
              <a:cs typeface="Raavi" panose="020B0502040204020203" pitchFamily="34" charset="0"/>
            </a:endParaRPr>
          </a:p>
        </p:txBody>
      </p:sp>
      <p:sp>
        <p:nvSpPr>
          <p:cNvPr id="12" name="AutoShape 4">
            <a:extLst>
              <a:ext uri="{FF2B5EF4-FFF2-40B4-BE49-F238E27FC236}">
                <a16:creationId xmlns:a16="http://schemas.microsoft.com/office/drawing/2014/main" id="{68C84491-492F-5F48-1FEE-DB8DC36D9907}"/>
              </a:ext>
            </a:extLst>
          </p:cNvPr>
          <p:cNvSpPr/>
          <p:nvPr/>
        </p:nvSpPr>
        <p:spPr>
          <a:xfrm>
            <a:off x="0" y="179497"/>
            <a:ext cx="7556500" cy="9535"/>
          </a:xfrm>
          <a:prstGeom prst="line">
            <a:avLst/>
          </a:prstGeom>
          <a:ln>
            <a:solidFill>
              <a:schemeClr val="tx2"/>
            </a:solidFill>
            <a:headEnd type="none" w="sm" len="sm"/>
            <a:tailEnd type="none" w="sm" len="sm"/>
          </a:ln>
        </p:spPr>
        <p:style>
          <a:lnRef idx="2">
            <a:schemeClr val="dk1"/>
          </a:lnRef>
          <a:fillRef idx="0">
            <a:schemeClr val="dk1"/>
          </a:fillRef>
          <a:effectRef idx="1">
            <a:schemeClr val="dk1"/>
          </a:effectRef>
          <a:fontRef idx="minor">
            <a:schemeClr val="tx1"/>
          </a:fontRef>
        </p:style>
        <p:txBody>
          <a:bodyPr/>
          <a:lstStyle/>
          <a:p>
            <a:pPr algn="ctr">
              <a:lnSpc>
                <a:spcPct val="107000"/>
              </a:lnSpc>
              <a:spcAft>
                <a:spcPts val="800"/>
              </a:spcAft>
            </a:pPr>
            <a:endParaRPr lang="en-IN" sz="1800" kern="100" dirty="0">
              <a:effectLst/>
              <a:latin typeface="Calibri" panose="020F0502020204030204" pitchFamily="34" charset="0"/>
              <a:ea typeface="Calibri" panose="020F0502020204030204" pitchFamily="34" charset="0"/>
              <a:cs typeface="Raavi" panose="020B0502040204020203" pitchFamily="34" charset="0"/>
            </a:endParaRPr>
          </a:p>
        </p:txBody>
      </p:sp>
      <p:sp>
        <p:nvSpPr>
          <p:cNvPr id="14" name="AutoShape 4">
            <a:extLst>
              <a:ext uri="{FF2B5EF4-FFF2-40B4-BE49-F238E27FC236}">
                <a16:creationId xmlns:a16="http://schemas.microsoft.com/office/drawing/2014/main" id="{5AFA6CFD-A80F-1445-7778-97AADC1470E2}"/>
              </a:ext>
            </a:extLst>
          </p:cNvPr>
          <p:cNvSpPr/>
          <p:nvPr/>
        </p:nvSpPr>
        <p:spPr>
          <a:xfrm>
            <a:off x="0" y="10071100"/>
            <a:ext cx="7556500" cy="0"/>
          </a:xfrm>
          <a:prstGeom prst="line">
            <a:avLst/>
          </a:prstGeom>
          <a:ln>
            <a:solidFill>
              <a:schemeClr val="tx2"/>
            </a:solidFill>
            <a:headEnd type="none" w="sm" len="sm"/>
            <a:tailEnd type="none" w="sm" len="sm"/>
          </a:ln>
        </p:spPr>
        <p:style>
          <a:lnRef idx="2">
            <a:schemeClr val="dk1"/>
          </a:lnRef>
          <a:fillRef idx="0">
            <a:schemeClr val="dk1"/>
          </a:fillRef>
          <a:effectRef idx="1">
            <a:schemeClr val="dk1"/>
          </a:effectRef>
          <a:fontRef idx="minor">
            <a:schemeClr val="tx1"/>
          </a:fontRef>
        </p:style>
        <p:txBody>
          <a:bodyPr/>
          <a:lstStyle/>
          <a:p>
            <a:pPr algn="ctr">
              <a:lnSpc>
                <a:spcPct val="107000"/>
              </a:lnSpc>
              <a:spcAft>
                <a:spcPts val="800"/>
              </a:spcAft>
            </a:pPr>
            <a:endParaRPr lang="en-IN" sz="1800" kern="100" dirty="0">
              <a:effectLst/>
              <a:latin typeface="Calibri" panose="020F0502020204030204" pitchFamily="34" charset="0"/>
              <a:ea typeface="Calibri" panose="020F0502020204030204" pitchFamily="34" charset="0"/>
              <a:cs typeface="Raavi" panose="020B0502040204020203" pitchFamily="34" charset="0"/>
            </a:endParaRPr>
          </a:p>
        </p:txBody>
      </p:sp>
      <p:sp>
        <p:nvSpPr>
          <p:cNvPr id="3" name="TextBox 2">
            <a:extLst>
              <a:ext uri="{FF2B5EF4-FFF2-40B4-BE49-F238E27FC236}">
                <a16:creationId xmlns:a16="http://schemas.microsoft.com/office/drawing/2014/main" id="{FC3D2B97-F259-E258-CBAC-46D1CDDBD758}"/>
              </a:ext>
            </a:extLst>
          </p:cNvPr>
          <p:cNvSpPr txBox="1"/>
          <p:nvPr/>
        </p:nvSpPr>
        <p:spPr>
          <a:xfrm>
            <a:off x="120650" y="321691"/>
            <a:ext cx="7556500" cy="338554"/>
          </a:xfrm>
          <a:prstGeom prst="rect">
            <a:avLst/>
          </a:prstGeom>
          <a:noFill/>
        </p:spPr>
        <p:txBody>
          <a:bodyPr wrap="square" rtlCol="0">
            <a:spAutoFit/>
          </a:bodyPr>
          <a:lstStyle/>
          <a:p>
            <a:r>
              <a:rPr lang="en-US" sz="1600" b="1" dirty="0">
                <a:solidFill>
                  <a:schemeClr val="tx2"/>
                </a:solidFill>
                <a:latin typeface="Times New Roman" panose="02020603050405020304" pitchFamily="18" charset="0"/>
                <a:cs typeface="Times New Roman" panose="02020603050405020304" pitchFamily="18" charset="0"/>
              </a:rPr>
              <a:t>Empowering Educators for the Foundation Stage: A Capacity Building Initiative</a:t>
            </a:r>
            <a:endParaRPr lang="en-IN" sz="1600" b="1" kern="1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13A3C6B7-88E9-E77A-51F7-F3AB6052FB80}"/>
              </a:ext>
            </a:extLst>
          </p:cNvPr>
          <p:cNvSpPr txBox="1"/>
          <p:nvPr/>
        </p:nvSpPr>
        <p:spPr>
          <a:xfrm>
            <a:off x="196851" y="3357040"/>
            <a:ext cx="7010400" cy="6832640"/>
          </a:xfrm>
          <a:prstGeom prst="rect">
            <a:avLst/>
          </a:prstGeom>
          <a:noFill/>
        </p:spPr>
        <p:txBody>
          <a:bodyPr wrap="square" rtlCol="0">
            <a:spAutoFit/>
          </a:bodyPr>
          <a:lstStyle/>
          <a:p>
            <a:pPr algn="just"/>
            <a:r>
              <a:rPr lang="en-IN" sz="1600" dirty="0">
                <a:latin typeface="Times New Roman" panose="02020603050405020304" pitchFamily="18" charset="0"/>
                <a:cs typeface="Times New Roman" panose="02020603050405020304" pitchFamily="18" charset="0"/>
              </a:rPr>
              <a:t>A </a:t>
            </a:r>
            <a:r>
              <a:rPr lang="en-IN" sz="1600" b="1" dirty="0">
                <a:latin typeface="Times New Roman" panose="02020603050405020304" pitchFamily="18" charset="0"/>
                <a:cs typeface="Times New Roman" panose="02020603050405020304" pitchFamily="18" charset="0"/>
              </a:rPr>
              <a:t>Capacity Building Programme (CBP)</a:t>
            </a:r>
            <a:r>
              <a:rPr lang="en-IN" sz="1600" dirty="0">
                <a:latin typeface="Times New Roman" panose="02020603050405020304" pitchFamily="18" charset="0"/>
                <a:cs typeface="Times New Roman" panose="02020603050405020304" pitchFamily="18" charset="0"/>
              </a:rPr>
              <a:t> focusing on the </a:t>
            </a:r>
            <a:r>
              <a:rPr lang="en-IN" sz="1600" i="1" dirty="0">
                <a:latin typeface="Times New Roman" panose="02020603050405020304" pitchFamily="18" charset="0"/>
                <a:cs typeface="Times New Roman" panose="02020603050405020304" pitchFamily="18" charset="0"/>
              </a:rPr>
              <a:t>Foundation Stage</a:t>
            </a:r>
            <a:r>
              <a:rPr lang="en-IN" sz="1600" dirty="0">
                <a:latin typeface="Times New Roman" panose="02020603050405020304" pitchFamily="18" charset="0"/>
                <a:cs typeface="Times New Roman" panose="02020603050405020304" pitchFamily="18" charset="0"/>
              </a:rPr>
              <a:t> was successfully conducted on </a:t>
            </a:r>
            <a:r>
              <a:rPr lang="en-IN" sz="1600" b="1" dirty="0">
                <a:latin typeface="Times New Roman" panose="02020603050405020304" pitchFamily="18" charset="0"/>
                <a:cs typeface="Times New Roman" panose="02020603050405020304" pitchFamily="18" charset="0"/>
              </a:rPr>
              <a:t>19th May 2025</a:t>
            </a:r>
            <a:r>
              <a:rPr lang="en-IN" sz="1600" dirty="0">
                <a:latin typeface="Times New Roman" panose="02020603050405020304" pitchFamily="18" charset="0"/>
                <a:cs typeface="Times New Roman" panose="02020603050405020304" pitchFamily="18" charset="0"/>
              </a:rPr>
              <a:t>, aiming to enhance the teaching-learning process at the foundational level and equip educators with modern pedagogical strategies.</a:t>
            </a:r>
          </a:p>
          <a:p>
            <a:pPr algn="just"/>
            <a:r>
              <a:rPr lang="en-IN" sz="1600" dirty="0">
                <a:latin typeface="Times New Roman" panose="02020603050405020304" pitchFamily="18" charset="0"/>
                <a:cs typeface="Times New Roman" panose="02020603050405020304" pitchFamily="18" charset="0"/>
              </a:rPr>
              <a:t>The programme was graced by two distinguished educationists—</a:t>
            </a:r>
            <a:r>
              <a:rPr lang="en-IN" sz="1600" b="1" dirty="0">
                <a:latin typeface="Times New Roman" panose="02020603050405020304" pitchFamily="18" charset="0"/>
                <a:cs typeface="Times New Roman" panose="02020603050405020304" pitchFamily="18" charset="0"/>
              </a:rPr>
              <a:t>Ms. Rashmi Ahluwalia</a:t>
            </a:r>
            <a:r>
              <a:rPr lang="en-IN" sz="1600" dirty="0">
                <a:latin typeface="Times New Roman" panose="02020603050405020304" pitchFamily="18" charset="0"/>
                <a:cs typeface="Times New Roman" panose="02020603050405020304" pitchFamily="18" charset="0"/>
              </a:rPr>
              <a:t>, Principal of MCS School, Pathankot, and </a:t>
            </a:r>
            <a:r>
              <a:rPr lang="en-IN" sz="1600" b="1" dirty="0">
                <a:latin typeface="Times New Roman" panose="02020603050405020304" pitchFamily="18" charset="0"/>
                <a:cs typeface="Times New Roman" panose="02020603050405020304" pitchFamily="18" charset="0"/>
              </a:rPr>
              <a:t>Ms. Upma Mahajan</a:t>
            </a:r>
            <a:r>
              <a:rPr lang="en-IN" sz="1600" dirty="0">
                <a:latin typeface="Times New Roman" panose="02020603050405020304" pitchFamily="18" charset="0"/>
                <a:cs typeface="Times New Roman" panose="02020603050405020304" pitchFamily="18" charset="0"/>
              </a:rPr>
              <a:t>, Principal of Laurels International School, Batala. Their combined experience and in-depth knowledge brought valuable insights to the participants, making the session both engaging and enriching.</a:t>
            </a:r>
          </a:p>
          <a:p>
            <a:pPr algn="just"/>
            <a:r>
              <a:rPr lang="en-IN" sz="1600" b="1" dirty="0" err="1">
                <a:latin typeface="Times New Roman" panose="02020603050405020304" pitchFamily="18" charset="0"/>
                <a:cs typeface="Times New Roman" panose="02020603050405020304" pitchFamily="18" charset="0"/>
              </a:rPr>
              <a:t>Ms.Rashmi</a:t>
            </a:r>
            <a:r>
              <a:rPr lang="en-IN" sz="1600" b="1" dirty="0">
                <a:latin typeface="Times New Roman" panose="02020603050405020304" pitchFamily="18" charset="0"/>
                <a:cs typeface="Times New Roman" panose="02020603050405020304" pitchFamily="18" charset="0"/>
              </a:rPr>
              <a:t> Ahluwalia</a:t>
            </a:r>
            <a:r>
              <a:rPr lang="en-IN" sz="1600" dirty="0">
                <a:latin typeface="Times New Roman" panose="02020603050405020304" pitchFamily="18" charset="0"/>
                <a:cs typeface="Times New Roman" panose="02020603050405020304" pitchFamily="18" charset="0"/>
              </a:rPr>
              <a:t> emphasized the importance of early childhood education and how it lays the groundwork for a child’s lifelong learning. She elaborated on creating joyful and inclusive classroom environments that nurture curiosity, creativity, and holistic development.</a:t>
            </a:r>
          </a:p>
          <a:p>
            <a:pPr algn="just"/>
            <a:r>
              <a:rPr lang="en-IN" sz="1600" b="1" dirty="0" err="1">
                <a:latin typeface="Times New Roman" panose="02020603050405020304" pitchFamily="18" charset="0"/>
                <a:cs typeface="Times New Roman" panose="02020603050405020304" pitchFamily="18" charset="0"/>
              </a:rPr>
              <a:t>Ms.Upma</a:t>
            </a:r>
            <a:r>
              <a:rPr lang="en-IN" sz="1600" b="1" dirty="0">
                <a:latin typeface="Times New Roman" panose="02020603050405020304" pitchFamily="18" charset="0"/>
                <a:cs typeface="Times New Roman" panose="02020603050405020304" pitchFamily="18" charset="0"/>
              </a:rPr>
              <a:t> Mahajan</a:t>
            </a:r>
            <a:r>
              <a:rPr lang="en-IN" sz="1600" dirty="0">
                <a:latin typeface="Times New Roman" panose="02020603050405020304" pitchFamily="18" charset="0"/>
                <a:cs typeface="Times New Roman" panose="02020603050405020304" pitchFamily="18" charset="0"/>
              </a:rPr>
              <a:t> highlighted various strategies aligned with the </a:t>
            </a:r>
            <a:r>
              <a:rPr lang="en-IN" sz="1600" i="1" dirty="0">
                <a:latin typeface="Times New Roman" panose="02020603050405020304" pitchFamily="18" charset="0"/>
                <a:cs typeface="Times New Roman" panose="02020603050405020304" pitchFamily="18" charset="0"/>
              </a:rPr>
              <a:t>National Education Policy (NEP) 2020</a:t>
            </a:r>
            <a:r>
              <a:rPr lang="en-IN" sz="1600" dirty="0">
                <a:latin typeface="Times New Roman" panose="02020603050405020304" pitchFamily="18" charset="0"/>
                <a:cs typeface="Times New Roman" panose="02020603050405020304" pitchFamily="18" charset="0"/>
              </a:rPr>
              <a:t> for the foundational stage. She discussed the integration of play-based, activity-based, and discovery-based learning approaches, which form the core of early education.</a:t>
            </a:r>
          </a:p>
          <a:p>
            <a:pPr algn="just"/>
            <a:r>
              <a:rPr lang="en-IN" sz="1600" dirty="0">
                <a:latin typeface="Times New Roman" panose="02020603050405020304" pitchFamily="18" charset="0"/>
                <a:cs typeface="Times New Roman" panose="02020603050405020304" pitchFamily="18" charset="0"/>
              </a:rPr>
              <a:t>Throughout the session, teachers actively participated in discussions, group activities, and reflections. The resource persons also shared real-life classroom examples and provided practical tips to make foundational learning more impactful.</a:t>
            </a:r>
          </a:p>
          <a:p>
            <a:pPr algn="just"/>
            <a:r>
              <a:rPr lang="en-IN" sz="1600" dirty="0">
                <a:latin typeface="Times New Roman" panose="02020603050405020304" pitchFamily="18" charset="0"/>
                <a:cs typeface="Times New Roman" panose="02020603050405020304" pitchFamily="18" charset="0"/>
              </a:rPr>
              <a:t>The programme concluded with a Q&amp;A session, allowing teachers to clarify doubts and share their experiences. It was a highly fruitful and interactive session that motivated educators to apply the new techniques in their classrooms.</a:t>
            </a:r>
          </a:p>
          <a:p>
            <a:pPr algn="just"/>
            <a:r>
              <a:rPr lang="en-IN" sz="1600" b="1" dirty="0">
                <a:latin typeface="Times New Roman" panose="02020603050405020304" pitchFamily="18" charset="0"/>
                <a:cs typeface="Times New Roman" panose="02020603050405020304" pitchFamily="18" charset="0"/>
              </a:rPr>
              <a:t>In conclusion</a:t>
            </a:r>
            <a:r>
              <a:rPr lang="en-IN" sz="1600" dirty="0">
                <a:latin typeface="Times New Roman" panose="02020603050405020304" pitchFamily="18" charset="0"/>
                <a:cs typeface="Times New Roman" panose="02020603050405020304" pitchFamily="18" charset="0"/>
              </a:rPr>
              <a:t>, the CBP proved to be a valuable initiative in empowering teachers with innovative methods for teaching young learners and strengthening the foundation of education in schools.</a:t>
            </a:r>
          </a:p>
        </p:txBody>
      </p:sp>
      <p:sp>
        <p:nvSpPr>
          <p:cNvPr id="5" name="TextBox 4">
            <a:extLst>
              <a:ext uri="{FF2B5EF4-FFF2-40B4-BE49-F238E27FC236}">
                <a16:creationId xmlns:a16="http://schemas.microsoft.com/office/drawing/2014/main" id="{695D17E1-793A-C9BD-1A84-927ADB67BAB8}"/>
              </a:ext>
            </a:extLst>
          </p:cNvPr>
          <p:cNvSpPr txBox="1"/>
          <p:nvPr/>
        </p:nvSpPr>
        <p:spPr>
          <a:xfrm>
            <a:off x="2482850" y="870137"/>
            <a:ext cx="2971800" cy="307777"/>
          </a:xfrm>
          <a:prstGeom prst="rect">
            <a:avLst/>
          </a:prstGeom>
          <a:noFill/>
        </p:spPr>
        <p:txBody>
          <a:bodyPr wrap="square" rtlCol="0">
            <a:spAutoFit/>
          </a:bodyPr>
          <a:lstStyle/>
          <a:p>
            <a:r>
              <a:rPr lang="en-IN" sz="1400" b="1" dirty="0">
                <a:solidFill>
                  <a:schemeClr val="tx2"/>
                </a:solidFill>
                <a:latin typeface="Times New Roman" panose="02020603050405020304" pitchFamily="18" charset="0"/>
                <a:cs typeface="Times New Roman" panose="02020603050405020304" pitchFamily="18" charset="0"/>
              </a:rPr>
              <a:t>Article By:- Ms. Nisha </a:t>
            </a:r>
          </a:p>
        </p:txBody>
      </p:sp>
      <p:pic>
        <p:nvPicPr>
          <p:cNvPr id="11" name="Picture 10">
            <a:extLst>
              <a:ext uri="{FF2B5EF4-FFF2-40B4-BE49-F238E27FC236}">
                <a16:creationId xmlns:a16="http://schemas.microsoft.com/office/drawing/2014/main" id="{B2762395-316D-DAD9-12BA-AD320AA0EB8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1650" y="1381916"/>
            <a:ext cx="2819400" cy="1878501"/>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pic>
        <p:nvPicPr>
          <p:cNvPr id="16" name="Picture 15">
            <a:extLst>
              <a:ext uri="{FF2B5EF4-FFF2-40B4-BE49-F238E27FC236}">
                <a16:creationId xmlns:a16="http://schemas.microsoft.com/office/drawing/2014/main" id="{C7A25BF2-238A-F07B-5C53-9EE8FCF04E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25850" y="1381916"/>
            <a:ext cx="3190474" cy="1878503"/>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6454136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2D6B92-3069-C723-38D5-97D0B95ACB28}"/>
            </a:ext>
          </a:extLst>
        </p:cNvPr>
        <p:cNvGrpSpPr/>
        <p:nvPr/>
      </p:nvGrpSpPr>
      <p:grpSpPr>
        <a:xfrm>
          <a:off x="0" y="0"/>
          <a:ext cx="0" cy="0"/>
          <a:chOff x="0" y="0"/>
          <a:chExt cx="0" cy="0"/>
        </a:xfrm>
      </p:grpSpPr>
      <p:sp>
        <p:nvSpPr>
          <p:cNvPr id="2" name="AutoShape 4">
            <a:extLst>
              <a:ext uri="{FF2B5EF4-FFF2-40B4-BE49-F238E27FC236}">
                <a16:creationId xmlns:a16="http://schemas.microsoft.com/office/drawing/2014/main" id="{B80771EA-5ACA-21DA-A891-8C6B8EE9E929}"/>
              </a:ext>
            </a:extLst>
          </p:cNvPr>
          <p:cNvSpPr/>
          <p:nvPr/>
        </p:nvSpPr>
        <p:spPr>
          <a:xfrm>
            <a:off x="0" y="1231900"/>
            <a:ext cx="7556500" cy="0"/>
          </a:xfrm>
          <a:prstGeom prst="line">
            <a:avLst/>
          </a:prstGeom>
          <a:ln>
            <a:solidFill>
              <a:schemeClr val="tx2"/>
            </a:solidFill>
            <a:headEnd type="none" w="sm" len="sm"/>
            <a:tailEnd type="none" w="sm" len="sm"/>
          </a:ln>
        </p:spPr>
        <p:style>
          <a:lnRef idx="2">
            <a:schemeClr val="dk1"/>
          </a:lnRef>
          <a:fillRef idx="0">
            <a:schemeClr val="dk1"/>
          </a:fillRef>
          <a:effectRef idx="1">
            <a:schemeClr val="dk1"/>
          </a:effectRef>
          <a:fontRef idx="minor">
            <a:schemeClr val="tx1"/>
          </a:fontRef>
        </p:style>
        <p:txBody>
          <a:bodyPr/>
          <a:lstStyle/>
          <a:p>
            <a:pPr algn="ctr">
              <a:lnSpc>
                <a:spcPct val="107000"/>
              </a:lnSpc>
              <a:spcAft>
                <a:spcPts val="800"/>
              </a:spcAft>
            </a:pPr>
            <a:endParaRPr lang="en-IN" sz="1800" kern="100" dirty="0">
              <a:effectLst/>
              <a:latin typeface="Calibri" panose="020F0502020204030204" pitchFamily="34" charset="0"/>
              <a:ea typeface="Calibri" panose="020F0502020204030204" pitchFamily="34" charset="0"/>
              <a:cs typeface="Raavi" panose="020B0502040204020203" pitchFamily="34" charset="0"/>
            </a:endParaRPr>
          </a:p>
        </p:txBody>
      </p:sp>
      <p:sp>
        <p:nvSpPr>
          <p:cNvPr id="21" name="Rectangle 20">
            <a:extLst>
              <a:ext uri="{FF2B5EF4-FFF2-40B4-BE49-F238E27FC236}">
                <a16:creationId xmlns:a16="http://schemas.microsoft.com/office/drawing/2014/main" id="{58848945-EDEE-BB5C-482B-836635B28634}"/>
              </a:ext>
            </a:extLst>
          </p:cNvPr>
          <p:cNvSpPr/>
          <p:nvPr/>
        </p:nvSpPr>
        <p:spPr>
          <a:xfrm>
            <a:off x="-1" y="10327640"/>
            <a:ext cx="7556500" cy="36576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sz="1200" dirty="0">
                <a:solidFill>
                  <a:srgbClr val="FFFFFF"/>
                </a:solidFill>
                <a:latin typeface="Segoe UI"/>
              </a:rPr>
              <a:t>The Sandeepni Chronicle | </a:t>
            </a:r>
            <a:r>
              <a:rPr lang="en-US" sz="1200" dirty="0">
                <a:solidFill>
                  <a:srgbClr val="FFFFFF"/>
                </a:solidFill>
                <a:latin typeface="Segoe UI"/>
              </a:rPr>
              <a:t>April </a:t>
            </a:r>
            <a:r>
              <a:rPr sz="1200" dirty="0">
                <a:solidFill>
                  <a:srgbClr val="FFFFFF"/>
                </a:solidFill>
                <a:latin typeface="Segoe UI"/>
              </a:rPr>
              <a:t>2025</a:t>
            </a:r>
          </a:p>
        </p:txBody>
      </p:sp>
      <p:sp>
        <p:nvSpPr>
          <p:cNvPr id="10" name="AutoShape 4">
            <a:extLst>
              <a:ext uri="{FF2B5EF4-FFF2-40B4-BE49-F238E27FC236}">
                <a16:creationId xmlns:a16="http://schemas.microsoft.com/office/drawing/2014/main" id="{9C67440D-606E-6FEB-17E7-8D2805AC111C}"/>
              </a:ext>
            </a:extLst>
          </p:cNvPr>
          <p:cNvSpPr/>
          <p:nvPr/>
        </p:nvSpPr>
        <p:spPr>
          <a:xfrm>
            <a:off x="0" y="824225"/>
            <a:ext cx="7556500" cy="10683"/>
          </a:xfrm>
          <a:prstGeom prst="line">
            <a:avLst/>
          </a:prstGeom>
          <a:ln>
            <a:solidFill>
              <a:schemeClr val="tx2"/>
            </a:solidFill>
            <a:headEnd type="none" w="sm" len="sm"/>
            <a:tailEnd type="none" w="sm" len="sm"/>
          </a:ln>
        </p:spPr>
        <p:style>
          <a:lnRef idx="2">
            <a:schemeClr val="dk1"/>
          </a:lnRef>
          <a:fillRef idx="0">
            <a:schemeClr val="dk1"/>
          </a:fillRef>
          <a:effectRef idx="1">
            <a:schemeClr val="dk1"/>
          </a:effectRef>
          <a:fontRef idx="minor">
            <a:schemeClr val="tx1"/>
          </a:fontRef>
        </p:style>
        <p:txBody>
          <a:bodyPr/>
          <a:lstStyle/>
          <a:p>
            <a:pPr algn="ctr">
              <a:lnSpc>
                <a:spcPct val="107000"/>
              </a:lnSpc>
              <a:spcAft>
                <a:spcPts val="800"/>
              </a:spcAft>
            </a:pPr>
            <a:endParaRPr lang="en-IN" sz="1800" kern="100" dirty="0">
              <a:effectLst/>
              <a:latin typeface="Calibri" panose="020F0502020204030204" pitchFamily="34" charset="0"/>
              <a:ea typeface="Calibri" panose="020F0502020204030204" pitchFamily="34" charset="0"/>
              <a:cs typeface="Raavi" panose="020B0502040204020203" pitchFamily="34" charset="0"/>
            </a:endParaRPr>
          </a:p>
        </p:txBody>
      </p:sp>
      <p:sp>
        <p:nvSpPr>
          <p:cNvPr id="12" name="AutoShape 4">
            <a:extLst>
              <a:ext uri="{FF2B5EF4-FFF2-40B4-BE49-F238E27FC236}">
                <a16:creationId xmlns:a16="http://schemas.microsoft.com/office/drawing/2014/main" id="{F26BF221-ABD7-CF8C-3515-AF9F0BC96F61}"/>
              </a:ext>
            </a:extLst>
          </p:cNvPr>
          <p:cNvSpPr/>
          <p:nvPr/>
        </p:nvSpPr>
        <p:spPr>
          <a:xfrm>
            <a:off x="0" y="179497"/>
            <a:ext cx="7556500" cy="9535"/>
          </a:xfrm>
          <a:prstGeom prst="line">
            <a:avLst/>
          </a:prstGeom>
          <a:ln>
            <a:solidFill>
              <a:schemeClr val="tx2"/>
            </a:solidFill>
            <a:headEnd type="none" w="sm" len="sm"/>
            <a:tailEnd type="none" w="sm" len="sm"/>
          </a:ln>
        </p:spPr>
        <p:style>
          <a:lnRef idx="2">
            <a:schemeClr val="dk1"/>
          </a:lnRef>
          <a:fillRef idx="0">
            <a:schemeClr val="dk1"/>
          </a:fillRef>
          <a:effectRef idx="1">
            <a:schemeClr val="dk1"/>
          </a:effectRef>
          <a:fontRef idx="minor">
            <a:schemeClr val="tx1"/>
          </a:fontRef>
        </p:style>
        <p:txBody>
          <a:bodyPr/>
          <a:lstStyle/>
          <a:p>
            <a:pPr algn="ctr">
              <a:lnSpc>
                <a:spcPct val="107000"/>
              </a:lnSpc>
              <a:spcAft>
                <a:spcPts val="800"/>
              </a:spcAft>
            </a:pPr>
            <a:endParaRPr lang="en-IN" sz="1800" kern="100" dirty="0">
              <a:effectLst/>
              <a:latin typeface="Calibri" panose="020F0502020204030204" pitchFamily="34" charset="0"/>
              <a:ea typeface="Calibri" panose="020F0502020204030204" pitchFamily="34" charset="0"/>
              <a:cs typeface="Raavi" panose="020B0502040204020203" pitchFamily="34" charset="0"/>
            </a:endParaRPr>
          </a:p>
        </p:txBody>
      </p:sp>
      <p:sp>
        <p:nvSpPr>
          <p:cNvPr id="14" name="AutoShape 4">
            <a:extLst>
              <a:ext uri="{FF2B5EF4-FFF2-40B4-BE49-F238E27FC236}">
                <a16:creationId xmlns:a16="http://schemas.microsoft.com/office/drawing/2014/main" id="{2593015C-A02C-C13C-C3F0-84DB8CBCDDFB}"/>
              </a:ext>
            </a:extLst>
          </p:cNvPr>
          <p:cNvSpPr/>
          <p:nvPr/>
        </p:nvSpPr>
        <p:spPr>
          <a:xfrm>
            <a:off x="0" y="10071100"/>
            <a:ext cx="7556500" cy="0"/>
          </a:xfrm>
          <a:prstGeom prst="line">
            <a:avLst/>
          </a:prstGeom>
          <a:ln>
            <a:solidFill>
              <a:schemeClr val="tx2"/>
            </a:solidFill>
            <a:headEnd type="none" w="sm" len="sm"/>
            <a:tailEnd type="none" w="sm" len="sm"/>
          </a:ln>
        </p:spPr>
        <p:style>
          <a:lnRef idx="2">
            <a:schemeClr val="dk1"/>
          </a:lnRef>
          <a:fillRef idx="0">
            <a:schemeClr val="dk1"/>
          </a:fillRef>
          <a:effectRef idx="1">
            <a:schemeClr val="dk1"/>
          </a:effectRef>
          <a:fontRef idx="minor">
            <a:schemeClr val="tx1"/>
          </a:fontRef>
        </p:style>
        <p:txBody>
          <a:bodyPr/>
          <a:lstStyle/>
          <a:p>
            <a:pPr algn="ctr">
              <a:lnSpc>
                <a:spcPct val="107000"/>
              </a:lnSpc>
              <a:spcAft>
                <a:spcPts val="800"/>
              </a:spcAft>
            </a:pPr>
            <a:endParaRPr lang="en-IN" sz="1800" kern="100" dirty="0">
              <a:effectLst/>
              <a:latin typeface="Calibri" panose="020F0502020204030204" pitchFamily="34" charset="0"/>
              <a:ea typeface="Calibri" panose="020F0502020204030204" pitchFamily="34" charset="0"/>
              <a:cs typeface="Raavi" panose="020B0502040204020203" pitchFamily="34" charset="0"/>
            </a:endParaRPr>
          </a:p>
        </p:txBody>
      </p:sp>
      <p:sp>
        <p:nvSpPr>
          <p:cNvPr id="3" name="TextBox 2">
            <a:extLst>
              <a:ext uri="{FF2B5EF4-FFF2-40B4-BE49-F238E27FC236}">
                <a16:creationId xmlns:a16="http://schemas.microsoft.com/office/drawing/2014/main" id="{65F8A2E2-DBFB-033B-0060-2B118E95E56A}"/>
              </a:ext>
            </a:extLst>
          </p:cNvPr>
          <p:cNvSpPr txBox="1"/>
          <p:nvPr/>
        </p:nvSpPr>
        <p:spPr>
          <a:xfrm>
            <a:off x="120650" y="321691"/>
            <a:ext cx="7556500" cy="369332"/>
          </a:xfrm>
          <a:prstGeom prst="rect">
            <a:avLst/>
          </a:prstGeom>
          <a:noFill/>
        </p:spPr>
        <p:txBody>
          <a:bodyPr wrap="square" rtlCol="0">
            <a:spAutoFit/>
          </a:bodyPr>
          <a:lstStyle/>
          <a:p>
            <a:pPr algn="ctr"/>
            <a:r>
              <a:rPr lang="en-IN" b="1" dirty="0">
                <a:solidFill>
                  <a:schemeClr val="tx2"/>
                </a:solidFill>
                <a:latin typeface="Times New Roman" panose="02020603050405020304" pitchFamily="18" charset="0"/>
                <a:cs typeface="Times New Roman" panose="02020603050405020304" pitchFamily="18" charset="0"/>
              </a:rPr>
              <a:t>Innovators in Action: A Proud Moment at the DLEPC 2024-25</a:t>
            </a:r>
            <a:endParaRPr lang="en-IN" dirty="0">
              <a:solidFill>
                <a:schemeClr val="tx2"/>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047F1212-7F6F-3A74-FB1C-74C83CC558AF}"/>
              </a:ext>
            </a:extLst>
          </p:cNvPr>
          <p:cNvSpPr txBox="1"/>
          <p:nvPr/>
        </p:nvSpPr>
        <p:spPr>
          <a:xfrm>
            <a:off x="196851" y="3357040"/>
            <a:ext cx="7010400" cy="6340197"/>
          </a:xfrm>
          <a:prstGeom prst="rect">
            <a:avLst/>
          </a:prstGeom>
          <a:noFill/>
        </p:spPr>
        <p:txBody>
          <a:bodyPr wrap="square" rtlCol="0">
            <a:spAutoFit/>
          </a:bodyPr>
          <a:lstStyle/>
          <a:p>
            <a:pPr algn="just"/>
            <a:r>
              <a:rPr lang="en-GB" sz="1400" dirty="0">
                <a:latin typeface="Times New Roman" panose="02020603050405020304" pitchFamily="18" charset="0"/>
                <a:cs typeface="Times New Roman" panose="02020603050405020304" pitchFamily="18" charset="0"/>
              </a:rPr>
              <a:t>School is </a:t>
            </a:r>
            <a:r>
              <a:rPr lang="en-IN" sz="1400" dirty="0">
                <a:latin typeface="Times New Roman" panose="02020603050405020304" pitchFamily="18" charset="0"/>
                <a:cs typeface="Times New Roman" panose="02020603050405020304" pitchFamily="18" charset="0"/>
              </a:rPr>
              <a:t>thrilled to share the exceptional achievement of two bright minds from our school who made us immensely proud at the </a:t>
            </a:r>
            <a:r>
              <a:rPr lang="en-IN" sz="1400" b="1" dirty="0">
                <a:latin typeface="Times New Roman" panose="02020603050405020304" pitchFamily="18" charset="0"/>
                <a:cs typeface="Times New Roman" panose="02020603050405020304" pitchFamily="18" charset="0"/>
              </a:rPr>
              <a:t>District Level Exhibition and Project Competition (DLEPC) 2024-25</a:t>
            </a:r>
            <a:r>
              <a:rPr lang="en-IN" sz="1400" dirty="0">
                <a:latin typeface="Times New Roman" panose="02020603050405020304" pitchFamily="18" charset="0"/>
                <a:cs typeface="Times New Roman" panose="02020603050405020304" pitchFamily="18" charset="0"/>
              </a:rPr>
              <a:t>, held at </a:t>
            </a:r>
            <a:r>
              <a:rPr lang="en-IN" sz="1400" b="1" dirty="0">
                <a:latin typeface="Times New Roman" panose="02020603050405020304" pitchFamily="18" charset="0"/>
                <a:cs typeface="Times New Roman" panose="02020603050405020304" pitchFamily="18" charset="0"/>
              </a:rPr>
              <a:t>School of Excellence (SOE), Town Hall, Amritsar</a:t>
            </a:r>
            <a:r>
              <a:rPr lang="en-IN" sz="1400" dirty="0">
                <a:latin typeface="Times New Roman" panose="02020603050405020304" pitchFamily="18" charset="0"/>
                <a:cs typeface="Times New Roman" panose="02020603050405020304" pitchFamily="18" charset="0"/>
              </a:rPr>
              <a:t>.</a:t>
            </a:r>
          </a:p>
          <a:p>
            <a:pPr algn="just"/>
            <a:endParaRPr lang="en-IN" sz="1400" dirty="0">
              <a:latin typeface="Times New Roman" panose="02020603050405020304" pitchFamily="18" charset="0"/>
              <a:cs typeface="Times New Roman" panose="02020603050405020304" pitchFamily="18" charset="0"/>
            </a:endParaRPr>
          </a:p>
          <a:p>
            <a:pPr algn="just"/>
            <a:r>
              <a:rPr lang="en-IN" sz="1400" b="1" dirty="0">
                <a:latin typeface="Times New Roman" panose="02020603050405020304" pitchFamily="18" charset="0"/>
                <a:cs typeface="Times New Roman" panose="02020603050405020304" pitchFamily="18" charset="0"/>
              </a:rPr>
              <a:t>Vaanya</a:t>
            </a:r>
            <a:r>
              <a:rPr lang="en-IN" sz="1400" dirty="0">
                <a:latin typeface="Times New Roman" panose="02020603050405020304" pitchFamily="18" charset="0"/>
                <a:cs typeface="Times New Roman" panose="02020603050405020304" pitchFamily="18" charset="0"/>
              </a:rPr>
              <a:t>, a student of </a:t>
            </a:r>
            <a:r>
              <a:rPr lang="en-IN" sz="1400" i="1" dirty="0">
                <a:latin typeface="Times New Roman" panose="02020603050405020304" pitchFamily="18" charset="0"/>
                <a:cs typeface="Times New Roman" panose="02020603050405020304" pitchFamily="18" charset="0"/>
              </a:rPr>
              <a:t>Grade X Peace</a:t>
            </a:r>
            <a:r>
              <a:rPr lang="en-IN" sz="1400" dirty="0">
                <a:latin typeface="Times New Roman" panose="02020603050405020304" pitchFamily="18" charset="0"/>
                <a:cs typeface="Times New Roman" panose="02020603050405020304" pitchFamily="18" charset="0"/>
              </a:rPr>
              <a:t>, and </a:t>
            </a:r>
            <a:r>
              <a:rPr lang="en-IN" sz="1400" b="1" dirty="0">
                <a:latin typeface="Times New Roman" panose="02020603050405020304" pitchFamily="18" charset="0"/>
                <a:cs typeface="Times New Roman" panose="02020603050405020304" pitchFamily="18" charset="0"/>
              </a:rPr>
              <a:t>Aditya Mehra</a:t>
            </a:r>
            <a:r>
              <a:rPr lang="en-IN" sz="1400" dirty="0">
                <a:latin typeface="Times New Roman" panose="02020603050405020304" pitchFamily="18" charset="0"/>
                <a:cs typeface="Times New Roman" panose="02020603050405020304" pitchFamily="18" charset="0"/>
              </a:rPr>
              <a:t>, from </a:t>
            </a:r>
            <a:r>
              <a:rPr lang="en-IN" sz="1400" i="1" dirty="0">
                <a:latin typeface="Times New Roman" panose="02020603050405020304" pitchFamily="18" charset="0"/>
                <a:cs typeface="Times New Roman" panose="02020603050405020304" pitchFamily="18" charset="0"/>
              </a:rPr>
              <a:t>Grade X Loyal</a:t>
            </a:r>
            <a:r>
              <a:rPr lang="en-IN" sz="1400" dirty="0">
                <a:latin typeface="Times New Roman" panose="02020603050405020304" pitchFamily="18" charset="0"/>
                <a:cs typeface="Times New Roman" panose="02020603050405020304" pitchFamily="18" charset="0"/>
              </a:rPr>
              <a:t>, represented our school with outstanding innovation and dedication. Competing among the finest young innovators in the district, their projects not only demonstrated technical excellence but also reflected a deep sense of empathy and social responsibility.</a:t>
            </a:r>
          </a:p>
          <a:p>
            <a:pPr algn="just"/>
            <a:endParaRPr lang="en-IN" sz="1400" dirty="0">
              <a:latin typeface="Times New Roman" panose="02020603050405020304" pitchFamily="18" charset="0"/>
              <a:cs typeface="Times New Roman" panose="02020603050405020304" pitchFamily="18" charset="0"/>
            </a:endParaRPr>
          </a:p>
          <a:p>
            <a:pPr algn="just"/>
            <a:r>
              <a:rPr lang="en-IN" sz="1400" dirty="0">
                <a:latin typeface="Times New Roman" panose="02020603050405020304" pitchFamily="18" charset="0"/>
                <a:cs typeface="Times New Roman" panose="02020603050405020304" pitchFamily="18" charset="0"/>
              </a:rPr>
              <a:t>Vaanya presented her project — a </a:t>
            </a:r>
            <a:r>
              <a:rPr lang="en-IN" sz="1400" b="1" dirty="0">
                <a:latin typeface="Times New Roman" panose="02020603050405020304" pitchFamily="18" charset="0"/>
                <a:cs typeface="Times New Roman" panose="02020603050405020304" pitchFamily="18" charset="0"/>
              </a:rPr>
              <a:t>Voice Assistant Wrist Band</a:t>
            </a:r>
            <a:r>
              <a:rPr lang="en-IN" sz="1400" dirty="0">
                <a:latin typeface="Times New Roman" panose="02020603050405020304" pitchFamily="18" charset="0"/>
                <a:cs typeface="Times New Roman" panose="02020603050405020304" pitchFamily="18" charset="0"/>
              </a:rPr>
              <a:t> specially designed for the </a:t>
            </a:r>
            <a:r>
              <a:rPr lang="en-IN" sz="1400" b="1" dirty="0">
                <a:latin typeface="Times New Roman" panose="02020603050405020304" pitchFamily="18" charset="0"/>
                <a:cs typeface="Times New Roman" panose="02020603050405020304" pitchFamily="18" charset="0"/>
              </a:rPr>
              <a:t>visually impaired</a:t>
            </a:r>
            <a:r>
              <a:rPr lang="en-IN" sz="1400" dirty="0">
                <a:latin typeface="Times New Roman" panose="02020603050405020304" pitchFamily="18" charset="0"/>
                <a:cs typeface="Times New Roman" panose="02020603050405020304" pitchFamily="18" charset="0"/>
              </a:rPr>
              <a:t>. The device aims to support individuals in navigating their daily lives more independently through voice commands and audio feedback. Her innovation was lauded for its practicality, user-friendly design, and the potential to significantly improve the quality of life for those with visual challenges.</a:t>
            </a:r>
          </a:p>
          <a:p>
            <a:pPr algn="just"/>
            <a:endParaRPr lang="en-IN" sz="1400" dirty="0">
              <a:latin typeface="Times New Roman" panose="02020603050405020304" pitchFamily="18" charset="0"/>
              <a:cs typeface="Times New Roman" panose="02020603050405020304" pitchFamily="18" charset="0"/>
            </a:endParaRPr>
          </a:p>
          <a:p>
            <a:pPr algn="just"/>
            <a:r>
              <a:rPr lang="en-IN" sz="1400" dirty="0">
                <a:latin typeface="Times New Roman" panose="02020603050405020304" pitchFamily="18" charset="0"/>
                <a:cs typeface="Times New Roman" panose="02020603050405020304" pitchFamily="18" charset="0"/>
              </a:rPr>
              <a:t>Aditya Mehra showcased his project — a </a:t>
            </a:r>
            <a:r>
              <a:rPr lang="en-IN" sz="1400" b="1" dirty="0">
                <a:latin typeface="Times New Roman" panose="02020603050405020304" pitchFamily="18" charset="0"/>
                <a:cs typeface="Times New Roman" panose="02020603050405020304" pitchFamily="18" charset="0"/>
              </a:rPr>
              <a:t>Smart AI-Powered Waste Management System</a:t>
            </a:r>
            <a:r>
              <a:rPr lang="en-IN" sz="1400" dirty="0">
                <a:latin typeface="Times New Roman" panose="02020603050405020304" pitchFamily="18" charset="0"/>
                <a:cs typeface="Times New Roman" panose="02020603050405020304" pitchFamily="18" charset="0"/>
              </a:rPr>
              <a:t>. His system uses artificial intelligence to detect, categorize, and manage waste efficiently. It is designed to promote environmental sustainability by reducing manual effort and encouraging proper waste segregation and recycling practices. Judges praised the project for its futuristic vision and real-world applicability.</a:t>
            </a:r>
          </a:p>
          <a:p>
            <a:pPr algn="just"/>
            <a:endParaRPr lang="en-IN" sz="1400" dirty="0">
              <a:latin typeface="Times New Roman" panose="02020603050405020304" pitchFamily="18" charset="0"/>
              <a:cs typeface="Times New Roman" panose="02020603050405020304" pitchFamily="18" charset="0"/>
            </a:endParaRPr>
          </a:p>
          <a:p>
            <a:pPr algn="just"/>
            <a:r>
              <a:rPr lang="en-IN" sz="1400" dirty="0">
                <a:latin typeface="Times New Roman" panose="02020603050405020304" pitchFamily="18" charset="0"/>
                <a:cs typeface="Times New Roman" panose="02020603050405020304" pitchFamily="18" charset="0"/>
              </a:rPr>
              <a:t>Both students impressed the panel with their presentations, innovative thinking, and clear problem-solving approaches. Their participation reflected the school’s commitment to nurturing critical thinking, creativity, and scientific temperament among students.</a:t>
            </a:r>
          </a:p>
          <a:p>
            <a:pPr algn="just"/>
            <a:endParaRPr lang="en-IN" sz="1400" dirty="0">
              <a:latin typeface="Times New Roman" panose="02020603050405020304" pitchFamily="18" charset="0"/>
              <a:cs typeface="Times New Roman" panose="02020603050405020304" pitchFamily="18" charset="0"/>
            </a:endParaRPr>
          </a:p>
          <a:p>
            <a:pPr algn="just"/>
            <a:r>
              <a:rPr lang="en-IN" sz="1400" b="1" dirty="0">
                <a:latin typeface="Times New Roman" panose="02020603050405020304" pitchFamily="18" charset="0"/>
                <a:cs typeface="Times New Roman" panose="02020603050405020304" pitchFamily="18" charset="0"/>
              </a:rPr>
              <a:t>In conclusion</a:t>
            </a:r>
            <a:r>
              <a:rPr lang="en-IN" sz="1400" dirty="0">
                <a:latin typeface="Times New Roman" panose="02020603050405020304" pitchFamily="18" charset="0"/>
                <a:cs typeface="Times New Roman" panose="02020603050405020304" pitchFamily="18" charset="0"/>
              </a:rPr>
              <a:t>, Vaanya and Aditya’s success at the DLEPC is a testament to their hard work, the guidance of their mentors, and the encouraging academic environment of our institution. They have truly lived up to the spirit of "Innovators in Action!"</a:t>
            </a:r>
          </a:p>
        </p:txBody>
      </p:sp>
      <p:sp>
        <p:nvSpPr>
          <p:cNvPr id="5" name="TextBox 4">
            <a:extLst>
              <a:ext uri="{FF2B5EF4-FFF2-40B4-BE49-F238E27FC236}">
                <a16:creationId xmlns:a16="http://schemas.microsoft.com/office/drawing/2014/main" id="{A25501FA-A466-67FB-5679-9A1B2E49893C}"/>
              </a:ext>
            </a:extLst>
          </p:cNvPr>
          <p:cNvSpPr txBox="1"/>
          <p:nvPr/>
        </p:nvSpPr>
        <p:spPr>
          <a:xfrm>
            <a:off x="2482850" y="870137"/>
            <a:ext cx="2971800" cy="307777"/>
          </a:xfrm>
          <a:prstGeom prst="rect">
            <a:avLst/>
          </a:prstGeom>
          <a:noFill/>
        </p:spPr>
        <p:txBody>
          <a:bodyPr wrap="square" rtlCol="0">
            <a:spAutoFit/>
          </a:bodyPr>
          <a:lstStyle/>
          <a:p>
            <a:r>
              <a:rPr lang="en-IN" sz="1400" b="1" dirty="0">
                <a:solidFill>
                  <a:schemeClr val="tx2"/>
                </a:solidFill>
                <a:latin typeface="Times New Roman" panose="02020603050405020304" pitchFamily="18" charset="0"/>
                <a:cs typeface="Times New Roman" panose="02020603050405020304" pitchFamily="18" charset="0"/>
              </a:rPr>
              <a:t>Article By:- Mr. Pulkit Mahajan</a:t>
            </a:r>
          </a:p>
        </p:txBody>
      </p:sp>
      <p:pic>
        <p:nvPicPr>
          <p:cNvPr id="7" name="Picture 6">
            <a:extLst>
              <a:ext uri="{FF2B5EF4-FFF2-40B4-BE49-F238E27FC236}">
                <a16:creationId xmlns:a16="http://schemas.microsoft.com/office/drawing/2014/main" id="{C4A64BB4-E023-697B-6BCD-1E240A1BEC4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8806" y="1515381"/>
            <a:ext cx="2113487" cy="1585115"/>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pic>
        <p:nvPicPr>
          <p:cNvPr id="8" name="Picture 7">
            <a:extLst>
              <a:ext uri="{FF2B5EF4-FFF2-40B4-BE49-F238E27FC236}">
                <a16:creationId xmlns:a16="http://schemas.microsoft.com/office/drawing/2014/main" id="{DB05E19C-2FFB-4C5F-2BE1-5F92696020E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583128" y="1501913"/>
            <a:ext cx="2113486" cy="1585115"/>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pic>
        <p:nvPicPr>
          <p:cNvPr id="9" name="Picture 8">
            <a:extLst>
              <a:ext uri="{FF2B5EF4-FFF2-40B4-BE49-F238E27FC236}">
                <a16:creationId xmlns:a16="http://schemas.microsoft.com/office/drawing/2014/main" id="{EED354FF-131D-8D36-40F1-C70063D9BCF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4997450" y="1515381"/>
            <a:ext cx="2113486" cy="1585115"/>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2220244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BFB086-7DE4-8C6F-5EB8-7A7B36B44CAF}"/>
            </a:ext>
          </a:extLst>
        </p:cNvPr>
        <p:cNvGrpSpPr/>
        <p:nvPr/>
      </p:nvGrpSpPr>
      <p:grpSpPr>
        <a:xfrm>
          <a:off x="0" y="0"/>
          <a:ext cx="0" cy="0"/>
          <a:chOff x="0" y="0"/>
          <a:chExt cx="0" cy="0"/>
        </a:xfrm>
      </p:grpSpPr>
      <p:sp>
        <p:nvSpPr>
          <p:cNvPr id="2" name="AutoShape 4">
            <a:extLst>
              <a:ext uri="{FF2B5EF4-FFF2-40B4-BE49-F238E27FC236}">
                <a16:creationId xmlns:a16="http://schemas.microsoft.com/office/drawing/2014/main" id="{2D4BFBB3-6C59-25E0-E266-9325C4B03F44}"/>
              </a:ext>
            </a:extLst>
          </p:cNvPr>
          <p:cNvSpPr/>
          <p:nvPr/>
        </p:nvSpPr>
        <p:spPr>
          <a:xfrm>
            <a:off x="0" y="1231900"/>
            <a:ext cx="7556500" cy="0"/>
          </a:xfrm>
          <a:prstGeom prst="line">
            <a:avLst/>
          </a:prstGeom>
          <a:ln>
            <a:solidFill>
              <a:schemeClr val="tx2"/>
            </a:solidFill>
            <a:headEnd type="none" w="sm" len="sm"/>
            <a:tailEnd type="none" w="sm" len="sm"/>
          </a:ln>
        </p:spPr>
        <p:style>
          <a:lnRef idx="2">
            <a:schemeClr val="dk1"/>
          </a:lnRef>
          <a:fillRef idx="0">
            <a:schemeClr val="dk1"/>
          </a:fillRef>
          <a:effectRef idx="1">
            <a:schemeClr val="dk1"/>
          </a:effectRef>
          <a:fontRef idx="minor">
            <a:schemeClr val="tx1"/>
          </a:fontRef>
        </p:style>
        <p:txBody>
          <a:bodyPr/>
          <a:lstStyle/>
          <a:p>
            <a:pPr algn="ctr">
              <a:lnSpc>
                <a:spcPct val="107000"/>
              </a:lnSpc>
              <a:spcAft>
                <a:spcPts val="800"/>
              </a:spcAft>
            </a:pPr>
            <a:endParaRPr lang="en-IN" sz="1800" kern="100" dirty="0">
              <a:effectLst/>
              <a:latin typeface="Calibri" panose="020F0502020204030204" pitchFamily="34" charset="0"/>
              <a:ea typeface="Calibri" panose="020F0502020204030204" pitchFamily="34" charset="0"/>
              <a:cs typeface="Raavi" panose="020B0502040204020203" pitchFamily="34" charset="0"/>
            </a:endParaRPr>
          </a:p>
        </p:txBody>
      </p:sp>
      <p:sp>
        <p:nvSpPr>
          <p:cNvPr id="21" name="Rectangle 20">
            <a:extLst>
              <a:ext uri="{FF2B5EF4-FFF2-40B4-BE49-F238E27FC236}">
                <a16:creationId xmlns:a16="http://schemas.microsoft.com/office/drawing/2014/main" id="{5907FEE4-985E-85F2-3803-B003853FEAD8}"/>
              </a:ext>
            </a:extLst>
          </p:cNvPr>
          <p:cNvSpPr/>
          <p:nvPr/>
        </p:nvSpPr>
        <p:spPr>
          <a:xfrm>
            <a:off x="-1" y="10327640"/>
            <a:ext cx="7556500" cy="36576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sz="1200" dirty="0">
                <a:solidFill>
                  <a:srgbClr val="FFFFFF"/>
                </a:solidFill>
                <a:latin typeface="Segoe UI"/>
              </a:rPr>
              <a:t>The Sandeepni Chronicle | </a:t>
            </a:r>
            <a:r>
              <a:rPr lang="en-US" sz="1200" dirty="0">
                <a:solidFill>
                  <a:srgbClr val="FFFFFF"/>
                </a:solidFill>
                <a:latin typeface="Segoe UI"/>
              </a:rPr>
              <a:t>April </a:t>
            </a:r>
            <a:r>
              <a:rPr sz="1200" dirty="0">
                <a:solidFill>
                  <a:srgbClr val="FFFFFF"/>
                </a:solidFill>
                <a:latin typeface="Segoe UI"/>
              </a:rPr>
              <a:t>2025</a:t>
            </a:r>
          </a:p>
        </p:txBody>
      </p:sp>
      <p:sp>
        <p:nvSpPr>
          <p:cNvPr id="10" name="AutoShape 4">
            <a:extLst>
              <a:ext uri="{FF2B5EF4-FFF2-40B4-BE49-F238E27FC236}">
                <a16:creationId xmlns:a16="http://schemas.microsoft.com/office/drawing/2014/main" id="{74F5E008-7821-038E-CC35-7621D2ECF334}"/>
              </a:ext>
            </a:extLst>
          </p:cNvPr>
          <p:cNvSpPr/>
          <p:nvPr/>
        </p:nvSpPr>
        <p:spPr>
          <a:xfrm>
            <a:off x="0" y="824225"/>
            <a:ext cx="7556500" cy="10683"/>
          </a:xfrm>
          <a:prstGeom prst="line">
            <a:avLst/>
          </a:prstGeom>
          <a:ln>
            <a:solidFill>
              <a:schemeClr val="tx2"/>
            </a:solidFill>
            <a:headEnd type="none" w="sm" len="sm"/>
            <a:tailEnd type="none" w="sm" len="sm"/>
          </a:ln>
        </p:spPr>
        <p:style>
          <a:lnRef idx="2">
            <a:schemeClr val="dk1"/>
          </a:lnRef>
          <a:fillRef idx="0">
            <a:schemeClr val="dk1"/>
          </a:fillRef>
          <a:effectRef idx="1">
            <a:schemeClr val="dk1"/>
          </a:effectRef>
          <a:fontRef idx="minor">
            <a:schemeClr val="tx1"/>
          </a:fontRef>
        </p:style>
        <p:txBody>
          <a:bodyPr/>
          <a:lstStyle/>
          <a:p>
            <a:pPr algn="ctr">
              <a:lnSpc>
                <a:spcPct val="107000"/>
              </a:lnSpc>
              <a:spcAft>
                <a:spcPts val="800"/>
              </a:spcAft>
            </a:pPr>
            <a:endParaRPr lang="en-IN" sz="1800" kern="100" dirty="0">
              <a:effectLst/>
              <a:latin typeface="Calibri" panose="020F0502020204030204" pitchFamily="34" charset="0"/>
              <a:ea typeface="Calibri" panose="020F0502020204030204" pitchFamily="34" charset="0"/>
              <a:cs typeface="Raavi" panose="020B0502040204020203" pitchFamily="34" charset="0"/>
            </a:endParaRPr>
          </a:p>
        </p:txBody>
      </p:sp>
      <p:sp>
        <p:nvSpPr>
          <p:cNvPr id="12" name="AutoShape 4">
            <a:extLst>
              <a:ext uri="{FF2B5EF4-FFF2-40B4-BE49-F238E27FC236}">
                <a16:creationId xmlns:a16="http://schemas.microsoft.com/office/drawing/2014/main" id="{746CC272-F746-9074-D025-578D7D62D55D}"/>
              </a:ext>
            </a:extLst>
          </p:cNvPr>
          <p:cNvSpPr/>
          <p:nvPr/>
        </p:nvSpPr>
        <p:spPr>
          <a:xfrm>
            <a:off x="0" y="179497"/>
            <a:ext cx="7556500" cy="9535"/>
          </a:xfrm>
          <a:prstGeom prst="line">
            <a:avLst/>
          </a:prstGeom>
          <a:ln>
            <a:solidFill>
              <a:schemeClr val="tx2"/>
            </a:solidFill>
            <a:headEnd type="none" w="sm" len="sm"/>
            <a:tailEnd type="none" w="sm" len="sm"/>
          </a:ln>
        </p:spPr>
        <p:style>
          <a:lnRef idx="2">
            <a:schemeClr val="dk1"/>
          </a:lnRef>
          <a:fillRef idx="0">
            <a:schemeClr val="dk1"/>
          </a:fillRef>
          <a:effectRef idx="1">
            <a:schemeClr val="dk1"/>
          </a:effectRef>
          <a:fontRef idx="minor">
            <a:schemeClr val="tx1"/>
          </a:fontRef>
        </p:style>
        <p:txBody>
          <a:bodyPr/>
          <a:lstStyle/>
          <a:p>
            <a:pPr algn="ctr">
              <a:lnSpc>
                <a:spcPct val="107000"/>
              </a:lnSpc>
              <a:spcAft>
                <a:spcPts val="800"/>
              </a:spcAft>
            </a:pPr>
            <a:endParaRPr lang="en-IN" sz="1800" kern="100" dirty="0">
              <a:effectLst/>
              <a:latin typeface="Calibri" panose="020F0502020204030204" pitchFamily="34" charset="0"/>
              <a:ea typeface="Calibri" panose="020F0502020204030204" pitchFamily="34" charset="0"/>
              <a:cs typeface="Raavi" panose="020B0502040204020203" pitchFamily="34" charset="0"/>
            </a:endParaRPr>
          </a:p>
        </p:txBody>
      </p:sp>
      <p:sp>
        <p:nvSpPr>
          <p:cNvPr id="14" name="AutoShape 4">
            <a:extLst>
              <a:ext uri="{FF2B5EF4-FFF2-40B4-BE49-F238E27FC236}">
                <a16:creationId xmlns:a16="http://schemas.microsoft.com/office/drawing/2014/main" id="{9E6BC58A-0302-38BC-5D40-04E1B2F97B3A}"/>
              </a:ext>
            </a:extLst>
          </p:cNvPr>
          <p:cNvSpPr/>
          <p:nvPr/>
        </p:nvSpPr>
        <p:spPr>
          <a:xfrm>
            <a:off x="0" y="10071100"/>
            <a:ext cx="7556500" cy="0"/>
          </a:xfrm>
          <a:prstGeom prst="line">
            <a:avLst/>
          </a:prstGeom>
          <a:ln>
            <a:solidFill>
              <a:schemeClr val="tx2"/>
            </a:solidFill>
            <a:headEnd type="none" w="sm" len="sm"/>
            <a:tailEnd type="none" w="sm" len="sm"/>
          </a:ln>
        </p:spPr>
        <p:style>
          <a:lnRef idx="2">
            <a:schemeClr val="dk1"/>
          </a:lnRef>
          <a:fillRef idx="0">
            <a:schemeClr val="dk1"/>
          </a:fillRef>
          <a:effectRef idx="1">
            <a:schemeClr val="dk1"/>
          </a:effectRef>
          <a:fontRef idx="minor">
            <a:schemeClr val="tx1"/>
          </a:fontRef>
        </p:style>
        <p:txBody>
          <a:bodyPr/>
          <a:lstStyle/>
          <a:p>
            <a:pPr algn="ctr">
              <a:lnSpc>
                <a:spcPct val="107000"/>
              </a:lnSpc>
              <a:spcAft>
                <a:spcPts val="800"/>
              </a:spcAft>
            </a:pPr>
            <a:endParaRPr lang="en-IN" sz="1800" kern="100" dirty="0">
              <a:effectLst/>
              <a:latin typeface="Calibri" panose="020F0502020204030204" pitchFamily="34" charset="0"/>
              <a:ea typeface="Calibri" panose="020F0502020204030204" pitchFamily="34" charset="0"/>
              <a:cs typeface="Raavi" panose="020B0502040204020203" pitchFamily="34" charset="0"/>
            </a:endParaRPr>
          </a:p>
        </p:txBody>
      </p:sp>
      <p:sp>
        <p:nvSpPr>
          <p:cNvPr id="3" name="TextBox 2">
            <a:extLst>
              <a:ext uri="{FF2B5EF4-FFF2-40B4-BE49-F238E27FC236}">
                <a16:creationId xmlns:a16="http://schemas.microsoft.com/office/drawing/2014/main" id="{B65A82FB-CE8F-6629-4ABD-CD7978B5E646}"/>
              </a:ext>
            </a:extLst>
          </p:cNvPr>
          <p:cNvSpPr txBox="1"/>
          <p:nvPr/>
        </p:nvSpPr>
        <p:spPr>
          <a:xfrm>
            <a:off x="2787650" y="215542"/>
            <a:ext cx="2476500" cy="523220"/>
          </a:xfrm>
          <a:prstGeom prst="rect">
            <a:avLst/>
          </a:prstGeom>
          <a:noFill/>
        </p:spPr>
        <p:txBody>
          <a:bodyPr wrap="square" rtlCol="0">
            <a:spAutoFit/>
          </a:bodyPr>
          <a:lstStyle/>
          <a:p>
            <a:r>
              <a:rPr lang="en-US" sz="2800" b="1" dirty="0">
                <a:solidFill>
                  <a:schemeClr val="tx2"/>
                </a:solidFill>
                <a:latin typeface="Times New Roman" panose="02020603050405020304" pitchFamily="18" charset="0"/>
                <a:cs typeface="Times New Roman" panose="02020603050405020304" pitchFamily="18" charset="0"/>
              </a:rPr>
              <a:t>Parent’s Pen</a:t>
            </a:r>
            <a:endParaRPr lang="en-IN" sz="2800" b="1" kern="1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18BBAA55-05A5-08BA-701E-810A3C872A34}"/>
              </a:ext>
            </a:extLst>
          </p:cNvPr>
          <p:cNvSpPr txBox="1"/>
          <p:nvPr/>
        </p:nvSpPr>
        <p:spPr>
          <a:xfrm>
            <a:off x="158750" y="2845006"/>
            <a:ext cx="7010400" cy="7417415"/>
          </a:xfrm>
          <a:prstGeom prst="rect">
            <a:avLst/>
          </a:prstGeom>
          <a:noFill/>
        </p:spPr>
        <p:txBody>
          <a:bodyPr wrap="square">
            <a:spAutoFit/>
          </a:bodyPr>
          <a:lstStyle/>
          <a:p>
            <a:pPr algn="just"/>
            <a:r>
              <a:rPr lang="en-IN" sz="1400" dirty="0">
                <a:latin typeface="Times New Roman" panose="02020603050405020304" pitchFamily="18" charset="0"/>
                <a:cs typeface="Times New Roman" panose="02020603050405020304" pitchFamily="18" charset="0"/>
              </a:rPr>
              <a:t>Staying involved in your child’s school life is one of the most impactful ways to support their academic and emotional development. Here are some simple yet effective ways to stay connected:</a:t>
            </a:r>
          </a:p>
          <a:p>
            <a:pPr algn="just"/>
            <a:r>
              <a:rPr lang="en-IN" sz="1400" b="1" dirty="0">
                <a:solidFill>
                  <a:schemeClr val="tx2"/>
                </a:solidFill>
                <a:latin typeface="Times New Roman" panose="02020603050405020304" pitchFamily="18" charset="0"/>
                <a:cs typeface="Times New Roman" panose="02020603050405020304" pitchFamily="18" charset="0"/>
              </a:rPr>
              <a:t>1. Communicate Regularly with Teachers</a:t>
            </a:r>
            <a:endParaRPr lang="en-IN" sz="1400" dirty="0">
              <a:solidFill>
                <a:schemeClr val="tx2"/>
              </a:solidFill>
              <a:latin typeface="Times New Roman" panose="02020603050405020304" pitchFamily="18" charset="0"/>
              <a:cs typeface="Times New Roman" panose="02020603050405020304" pitchFamily="18" charset="0"/>
            </a:endParaRPr>
          </a:p>
          <a:p>
            <a:pPr algn="just"/>
            <a:r>
              <a:rPr lang="en-IN" sz="1400" dirty="0">
                <a:latin typeface="Times New Roman" panose="02020603050405020304" pitchFamily="18" charset="0"/>
                <a:cs typeface="Times New Roman" panose="02020603050405020304" pitchFamily="18" charset="0"/>
              </a:rPr>
              <a:t>Establish a positive relationship with your child’s teachers. Attend parent-teacher meetings, and don’t hesitate to reach out through emails or school apps. Regular communication helps you stay updated on your child’s progress and any concerns.</a:t>
            </a:r>
          </a:p>
          <a:p>
            <a:pPr algn="just"/>
            <a:endParaRPr lang="en-IN" sz="1400" dirty="0">
              <a:latin typeface="Times New Roman" panose="02020603050405020304" pitchFamily="18" charset="0"/>
              <a:cs typeface="Times New Roman" panose="02020603050405020304" pitchFamily="18" charset="0"/>
            </a:endParaRPr>
          </a:p>
          <a:p>
            <a:pPr algn="just"/>
            <a:r>
              <a:rPr lang="en-IN" sz="1400" b="1" dirty="0">
                <a:solidFill>
                  <a:schemeClr val="tx2"/>
                </a:solidFill>
                <a:latin typeface="Times New Roman" panose="02020603050405020304" pitchFamily="18" charset="0"/>
                <a:cs typeface="Times New Roman" panose="02020603050405020304" pitchFamily="18" charset="0"/>
              </a:rPr>
              <a:t>2. Participate in School Events</a:t>
            </a:r>
            <a:endParaRPr lang="en-IN" sz="1400" dirty="0">
              <a:solidFill>
                <a:schemeClr val="tx2"/>
              </a:solidFill>
              <a:latin typeface="Times New Roman" panose="02020603050405020304" pitchFamily="18" charset="0"/>
              <a:cs typeface="Times New Roman" panose="02020603050405020304" pitchFamily="18" charset="0"/>
            </a:endParaRPr>
          </a:p>
          <a:p>
            <a:pPr algn="just"/>
            <a:r>
              <a:rPr lang="en-IN" sz="1400" dirty="0">
                <a:latin typeface="Times New Roman" panose="02020603050405020304" pitchFamily="18" charset="0"/>
                <a:cs typeface="Times New Roman" panose="02020603050405020304" pitchFamily="18" charset="0"/>
              </a:rPr>
              <a:t>Make time to attend school functions, exhibitions, and performances. Whether it's a special assembly, annual day, or class presentation, your presence shows your child that their efforts are valued.</a:t>
            </a:r>
          </a:p>
          <a:p>
            <a:pPr algn="just"/>
            <a:endParaRPr lang="en-IN" sz="1400" dirty="0">
              <a:latin typeface="Times New Roman" panose="02020603050405020304" pitchFamily="18" charset="0"/>
              <a:cs typeface="Times New Roman" panose="02020603050405020304" pitchFamily="18" charset="0"/>
            </a:endParaRPr>
          </a:p>
          <a:p>
            <a:pPr algn="just"/>
            <a:r>
              <a:rPr lang="en-IN" sz="1400" b="1" dirty="0">
                <a:solidFill>
                  <a:schemeClr val="tx2"/>
                </a:solidFill>
                <a:latin typeface="Times New Roman" panose="02020603050405020304" pitchFamily="18" charset="0"/>
                <a:cs typeface="Times New Roman" panose="02020603050405020304" pitchFamily="18" charset="0"/>
              </a:rPr>
              <a:t>3. Support Learning at Home</a:t>
            </a:r>
            <a:endParaRPr lang="en-IN" sz="1400" dirty="0">
              <a:solidFill>
                <a:schemeClr val="tx2"/>
              </a:solidFill>
              <a:latin typeface="Times New Roman" panose="02020603050405020304" pitchFamily="18" charset="0"/>
              <a:cs typeface="Times New Roman" panose="02020603050405020304" pitchFamily="18" charset="0"/>
            </a:endParaRPr>
          </a:p>
          <a:p>
            <a:pPr algn="just"/>
            <a:r>
              <a:rPr lang="en-IN" sz="1400" dirty="0">
                <a:latin typeface="Times New Roman" panose="02020603050405020304" pitchFamily="18" charset="0"/>
                <a:cs typeface="Times New Roman" panose="02020603050405020304" pitchFamily="18" charset="0"/>
              </a:rPr>
              <a:t>Create a calm and organized space for homework and study. Encourage reading, curiosity, and independent thinking. Ask about what they learned each day and engage in meaningful discussions.</a:t>
            </a:r>
          </a:p>
          <a:p>
            <a:pPr algn="just"/>
            <a:endParaRPr lang="en-IN" sz="1400" dirty="0">
              <a:solidFill>
                <a:schemeClr val="tx2"/>
              </a:solidFill>
              <a:latin typeface="Times New Roman" panose="02020603050405020304" pitchFamily="18" charset="0"/>
              <a:cs typeface="Times New Roman" panose="02020603050405020304" pitchFamily="18" charset="0"/>
            </a:endParaRPr>
          </a:p>
          <a:p>
            <a:pPr algn="just"/>
            <a:r>
              <a:rPr lang="en-IN" sz="1400" b="1" dirty="0">
                <a:solidFill>
                  <a:schemeClr val="tx2"/>
                </a:solidFill>
                <a:latin typeface="Times New Roman" panose="02020603050405020304" pitchFamily="18" charset="0"/>
                <a:cs typeface="Times New Roman" panose="02020603050405020304" pitchFamily="18" charset="0"/>
              </a:rPr>
              <a:t>4. Join the Parent Community</a:t>
            </a:r>
            <a:endParaRPr lang="en-IN" sz="1400" dirty="0">
              <a:solidFill>
                <a:schemeClr val="tx2"/>
              </a:solidFill>
              <a:latin typeface="Times New Roman" panose="02020603050405020304" pitchFamily="18" charset="0"/>
              <a:cs typeface="Times New Roman" panose="02020603050405020304" pitchFamily="18" charset="0"/>
            </a:endParaRPr>
          </a:p>
          <a:p>
            <a:pPr algn="just"/>
            <a:r>
              <a:rPr lang="en-IN" sz="1400" dirty="0">
                <a:latin typeface="Times New Roman" panose="02020603050405020304" pitchFamily="18" charset="0"/>
                <a:cs typeface="Times New Roman" panose="02020603050405020304" pitchFamily="18" charset="0"/>
              </a:rPr>
              <a:t>Be part of the PTA or parent volunteer groups. This not only keeps you informed but also strengthens the parent-school partnership.</a:t>
            </a:r>
          </a:p>
          <a:p>
            <a:pPr algn="just"/>
            <a:endParaRPr lang="en-IN" sz="1400" dirty="0">
              <a:latin typeface="Times New Roman" panose="02020603050405020304" pitchFamily="18" charset="0"/>
              <a:cs typeface="Times New Roman" panose="02020603050405020304" pitchFamily="18" charset="0"/>
            </a:endParaRPr>
          </a:p>
          <a:p>
            <a:pPr algn="just"/>
            <a:r>
              <a:rPr lang="en-IN" sz="1400" b="1" dirty="0">
                <a:solidFill>
                  <a:schemeClr val="tx2"/>
                </a:solidFill>
                <a:latin typeface="Times New Roman" panose="02020603050405020304" pitchFamily="18" charset="0"/>
                <a:cs typeface="Times New Roman" panose="02020603050405020304" pitchFamily="18" charset="0"/>
              </a:rPr>
              <a:t>5. Encourage Responsibility</a:t>
            </a:r>
            <a:endParaRPr lang="en-IN" sz="1400" dirty="0">
              <a:solidFill>
                <a:schemeClr val="tx2"/>
              </a:solidFill>
              <a:latin typeface="Times New Roman" panose="02020603050405020304" pitchFamily="18" charset="0"/>
              <a:cs typeface="Times New Roman" panose="02020603050405020304" pitchFamily="18" charset="0"/>
            </a:endParaRPr>
          </a:p>
          <a:p>
            <a:pPr algn="just"/>
            <a:r>
              <a:rPr lang="en-IN" sz="1400" dirty="0">
                <a:latin typeface="Times New Roman" panose="02020603050405020304" pitchFamily="18" charset="0"/>
                <a:cs typeface="Times New Roman" panose="02020603050405020304" pitchFamily="18" charset="0"/>
              </a:rPr>
              <a:t>Let your child take the lead in managing assignments, projects, and schedules. Offer support, but also trust them to take ownership of their learning.</a:t>
            </a:r>
          </a:p>
          <a:p>
            <a:pPr algn="just"/>
            <a:endParaRPr lang="en-IN" sz="1400" dirty="0">
              <a:latin typeface="Times New Roman" panose="02020603050405020304" pitchFamily="18" charset="0"/>
              <a:cs typeface="Times New Roman" panose="02020603050405020304" pitchFamily="18" charset="0"/>
            </a:endParaRPr>
          </a:p>
          <a:p>
            <a:pPr algn="just"/>
            <a:r>
              <a:rPr lang="en-IN" sz="1400" b="1" dirty="0">
                <a:solidFill>
                  <a:schemeClr val="tx2"/>
                </a:solidFill>
                <a:latin typeface="Times New Roman" panose="02020603050405020304" pitchFamily="18" charset="0"/>
                <a:cs typeface="Times New Roman" panose="02020603050405020304" pitchFamily="18" charset="0"/>
              </a:rPr>
              <a:t>Conclusion</a:t>
            </a:r>
            <a:endParaRPr lang="en-IN" sz="1400" dirty="0">
              <a:solidFill>
                <a:schemeClr val="tx2"/>
              </a:solidFill>
              <a:latin typeface="Times New Roman" panose="02020603050405020304" pitchFamily="18" charset="0"/>
              <a:cs typeface="Times New Roman" panose="02020603050405020304" pitchFamily="18" charset="0"/>
            </a:endParaRPr>
          </a:p>
          <a:p>
            <a:pPr algn="just"/>
            <a:r>
              <a:rPr lang="en-IN" sz="1400" dirty="0">
                <a:latin typeface="Times New Roman" panose="02020603050405020304" pitchFamily="18" charset="0"/>
                <a:cs typeface="Times New Roman" panose="02020603050405020304" pitchFamily="18" charset="0"/>
              </a:rPr>
              <a:t>Active involvement doesn’t mean constant oversight—it means showing interest, being available, and offering encouragement. When children see that their parents are genuinely engaged, it boosts their confidence and motivation to do well. Your involvement today helps shape a positive, lasting attitude toward school and learning.</a:t>
            </a:r>
          </a:p>
          <a:p>
            <a:pPr algn="just"/>
            <a:r>
              <a:rPr lang="en-IN" sz="1400" b="1" i="1" dirty="0">
                <a:solidFill>
                  <a:schemeClr val="tx2"/>
                </a:solidFill>
                <a:latin typeface="Times New Roman" panose="02020603050405020304" pitchFamily="18" charset="0"/>
                <a:cs typeface="Times New Roman" panose="02020603050405020304" pitchFamily="18" charset="0"/>
              </a:rPr>
              <a:t>Shikha Mahajan</a:t>
            </a:r>
          </a:p>
          <a:p>
            <a:pPr algn="just"/>
            <a:r>
              <a:rPr lang="en-IN" sz="1400" b="1" i="1" dirty="0">
                <a:solidFill>
                  <a:schemeClr val="tx2"/>
                </a:solidFill>
                <a:latin typeface="Times New Roman" panose="02020603050405020304" pitchFamily="18" charset="0"/>
                <a:cs typeface="Times New Roman" panose="02020603050405020304" pitchFamily="18" charset="0"/>
              </a:rPr>
              <a:t>Proud Parent of  Jyena Mahajan ( V Loyal )</a:t>
            </a:r>
          </a:p>
        </p:txBody>
      </p:sp>
      <p:pic>
        <p:nvPicPr>
          <p:cNvPr id="8" name="Picture 7">
            <a:extLst>
              <a:ext uri="{FF2B5EF4-FFF2-40B4-BE49-F238E27FC236}">
                <a16:creationId xmlns:a16="http://schemas.microsoft.com/office/drawing/2014/main" id="{2BD4AE1B-249D-969F-5D1F-65DEEC6FE238}"/>
              </a:ext>
            </a:extLst>
          </p:cNvPr>
          <p:cNvPicPr>
            <a:picLocks noChangeAspect="1"/>
          </p:cNvPicPr>
          <p:nvPr/>
        </p:nvPicPr>
        <p:blipFill>
          <a:blip r:embed="rId2" cstate="print">
            <a:extLst>
              <a:ext uri="{28A0092B-C50C-407E-A947-70E740481C1C}">
                <a14:useLocalDpi xmlns:a14="http://schemas.microsoft.com/office/drawing/2010/main" val="0"/>
              </a:ext>
            </a:extLst>
          </a:blip>
          <a:srcRect t="18218"/>
          <a:stretch>
            <a:fillRect/>
          </a:stretch>
        </p:blipFill>
        <p:spPr>
          <a:xfrm>
            <a:off x="2940050" y="1403442"/>
            <a:ext cx="1269225" cy="1384007"/>
          </a:xfrm>
          <a:prstGeom prst="rect">
            <a:avLst/>
          </a:prstGeom>
          <a:ln w="38100" cap="sq">
            <a:solidFill>
              <a:schemeClr val="tx2"/>
            </a:solidFill>
            <a:prstDash val="solid"/>
            <a:miter lim="800000"/>
          </a:ln>
          <a:effectLst>
            <a:outerShdw blurRad="50800" dist="38100" dir="2700000" algn="tl" rotWithShape="0">
              <a:srgbClr val="000000">
                <a:alpha val="43000"/>
              </a:srgbClr>
            </a:outerShdw>
          </a:effectLst>
        </p:spPr>
      </p:pic>
      <p:sp>
        <p:nvSpPr>
          <p:cNvPr id="11" name="TextBox 10">
            <a:extLst>
              <a:ext uri="{FF2B5EF4-FFF2-40B4-BE49-F238E27FC236}">
                <a16:creationId xmlns:a16="http://schemas.microsoft.com/office/drawing/2014/main" id="{DCECA420-B1BB-0D29-2ADD-ED2C791344CC}"/>
              </a:ext>
            </a:extLst>
          </p:cNvPr>
          <p:cNvSpPr txBox="1"/>
          <p:nvPr/>
        </p:nvSpPr>
        <p:spPr>
          <a:xfrm>
            <a:off x="1568450" y="831843"/>
            <a:ext cx="5039446" cy="369332"/>
          </a:xfrm>
          <a:prstGeom prst="rect">
            <a:avLst/>
          </a:prstGeom>
          <a:noFill/>
        </p:spPr>
        <p:txBody>
          <a:bodyPr wrap="square">
            <a:spAutoFit/>
          </a:bodyPr>
          <a:lstStyle/>
          <a:p>
            <a:r>
              <a:rPr lang="en-US" b="1" dirty="0">
                <a:solidFill>
                  <a:schemeClr val="tx2"/>
                </a:solidFill>
                <a:latin typeface="Times New Roman" panose="02020603050405020304" pitchFamily="18" charset="0"/>
                <a:cs typeface="Times New Roman" panose="02020603050405020304" pitchFamily="18" charset="0"/>
              </a:rPr>
              <a:t>How to Stay Involved in Your Child’s School Life</a:t>
            </a:r>
            <a:endParaRPr lang="en-IN" b="1"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772062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F6D907-12C5-7205-C37C-96CCFEB78C64}"/>
            </a:ext>
          </a:extLst>
        </p:cNvPr>
        <p:cNvGrpSpPr/>
        <p:nvPr/>
      </p:nvGrpSpPr>
      <p:grpSpPr>
        <a:xfrm>
          <a:off x="0" y="0"/>
          <a:ext cx="0" cy="0"/>
          <a:chOff x="0" y="0"/>
          <a:chExt cx="0" cy="0"/>
        </a:xfrm>
      </p:grpSpPr>
      <p:sp>
        <p:nvSpPr>
          <p:cNvPr id="2" name="AutoShape 4">
            <a:extLst>
              <a:ext uri="{FF2B5EF4-FFF2-40B4-BE49-F238E27FC236}">
                <a16:creationId xmlns:a16="http://schemas.microsoft.com/office/drawing/2014/main" id="{05F77744-DEB3-EB2E-BC59-941652CE92A4}"/>
              </a:ext>
            </a:extLst>
          </p:cNvPr>
          <p:cNvSpPr/>
          <p:nvPr/>
        </p:nvSpPr>
        <p:spPr>
          <a:xfrm>
            <a:off x="0" y="1231900"/>
            <a:ext cx="7556500" cy="0"/>
          </a:xfrm>
          <a:prstGeom prst="line">
            <a:avLst/>
          </a:prstGeom>
          <a:ln>
            <a:solidFill>
              <a:schemeClr val="tx2"/>
            </a:solidFill>
            <a:headEnd type="none" w="sm" len="sm"/>
            <a:tailEnd type="none" w="sm" len="sm"/>
          </a:ln>
        </p:spPr>
        <p:style>
          <a:lnRef idx="2">
            <a:schemeClr val="dk1"/>
          </a:lnRef>
          <a:fillRef idx="0">
            <a:schemeClr val="dk1"/>
          </a:fillRef>
          <a:effectRef idx="1">
            <a:schemeClr val="dk1"/>
          </a:effectRef>
          <a:fontRef idx="minor">
            <a:schemeClr val="tx1"/>
          </a:fontRef>
        </p:style>
        <p:txBody>
          <a:bodyPr/>
          <a:lstStyle/>
          <a:p>
            <a:pPr algn="ctr">
              <a:lnSpc>
                <a:spcPct val="107000"/>
              </a:lnSpc>
              <a:spcAft>
                <a:spcPts val="800"/>
              </a:spcAft>
            </a:pPr>
            <a:endParaRPr lang="en-IN" sz="1800" kern="100" dirty="0">
              <a:effectLst/>
              <a:latin typeface="Calibri" panose="020F0502020204030204" pitchFamily="34" charset="0"/>
              <a:ea typeface="Calibri" panose="020F0502020204030204" pitchFamily="34" charset="0"/>
              <a:cs typeface="Raavi" panose="020B0502040204020203" pitchFamily="34" charset="0"/>
            </a:endParaRPr>
          </a:p>
        </p:txBody>
      </p:sp>
      <p:sp>
        <p:nvSpPr>
          <p:cNvPr id="21" name="Rectangle 20">
            <a:extLst>
              <a:ext uri="{FF2B5EF4-FFF2-40B4-BE49-F238E27FC236}">
                <a16:creationId xmlns:a16="http://schemas.microsoft.com/office/drawing/2014/main" id="{8207BA03-49A9-90C3-D578-A411CD77D336}"/>
              </a:ext>
            </a:extLst>
          </p:cNvPr>
          <p:cNvSpPr/>
          <p:nvPr/>
        </p:nvSpPr>
        <p:spPr>
          <a:xfrm>
            <a:off x="-1" y="10327640"/>
            <a:ext cx="7556500" cy="36576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sz="1200" dirty="0">
                <a:solidFill>
                  <a:srgbClr val="FFFFFF"/>
                </a:solidFill>
                <a:latin typeface="Segoe UI"/>
              </a:rPr>
              <a:t>The Sandeepni Chronicle | </a:t>
            </a:r>
            <a:r>
              <a:rPr lang="en-US" sz="1200" dirty="0">
                <a:solidFill>
                  <a:srgbClr val="FFFFFF"/>
                </a:solidFill>
                <a:latin typeface="Segoe UI"/>
              </a:rPr>
              <a:t>April </a:t>
            </a:r>
            <a:r>
              <a:rPr sz="1200" dirty="0">
                <a:solidFill>
                  <a:srgbClr val="FFFFFF"/>
                </a:solidFill>
                <a:latin typeface="Segoe UI"/>
              </a:rPr>
              <a:t>2025</a:t>
            </a:r>
          </a:p>
        </p:txBody>
      </p:sp>
      <p:sp>
        <p:nvSpPr>
          <p:cNvPr id="10" name="AutoShape 4">
            <a:extLst>
              <a:ext uri="{FF2B5EF4-FFF2-40B4-BE49-F238E27FC236}">
                <a16:creationId xmlns:a16="http://schemas.microsoft.com/office/drawing/2014/main" id="{1CDCE112-0B53-9FBB-D59B-470C5C8BBD9A}"/>
              </a:ext>
            </a:extLst>
          </p:cNvPr>
          <p:cNvSpPr/>
          <p:nvPr/>
        </p:nvSpPr>
        <p:spPr>
          <a:xfrm>
            <a:off x="0" y="824225"/>
            <a:ext cx="7556500" cy="10683"/>
          </a:xfrm>
          <a:prstGeom prst="line">
            <a:avLst/>
          </a:prstGeom>
          <a:ln>
            <a:solidFill>
              <a:schemeClr val="tx2"/>
            </a:solidFill>
            <a:headEnd type="none" w="sm" len="sm"/>
            <a:tailEnd type="none" w="sm" len="sm"/>
          </a:ln>
        </p:spPr>
        <p:style>
          <a:lnRef idx="2">
            <a:schemeClr val="dk1"/>
          </a:lnRef>
          <a:fillRef idx="0">
            <a:schemeClr val="dk1"/>
          </a:fillRef>
          <a:effectRef idx="1">
            <a:schemeClr val="dk1"/>
          </a:effectRef>
          <a:fontRef idx="minor">
            <a:schemeClr val="tx1"/>
          </a:fontRef>
        </p:style>
        <p:txBody>
          <a:bodyPr/>
          <a:lstStyle/>
          <a:p>
            <a:pPr algn="ctr">
              <a:lnSpc>
                <a:spcPct val="107000"/>
              </a:lnSpc>
              <a:spcAft>
                <a:spcPts val="800"/>
              </a:spcAft>
            </a:pPr>
            <a:endParaRPr lang="en-IN" sz="1800" kern="100" dirty="0">
              <a:effectLst/>
              <a:latin typeface="Calibri" panose="020F0502020204030204" pitchFamily="34" charset="0"/>
              <a:ea typeface="Calibri" panose="020F0502020204030204" pitchFamily="34" charset="0"/>
              <a:cs typeface="Raavi" panose="020B0502040204020203" pitchFamily="34" charset="0"/>
            </a:endParaRPr>
          </a:p>
        </p:txBody>
      </p:sp>
      <p:sp>
        <p:nvSpPr>
          <p:cNvPr id="12" name="AutoShape 4">
            <a:extLst>
              <a:ext uri="{FF2B5EF4-FFF2-40B4-BE49-F238E27FC236}">
                <a16:creationId xmlns:a16="http://schemas.microsoft.com/office/drawing/2014/main" id="{9CD989D6-7993-DCF3-5877-C2F5A08BAC46}"/>
              </a:ext>
            </a:extLst>
          </p:cNvPr>
          <p:cNvSpPr/>
          <p:nvPr/>
        </p:nvSpPr>
        <p:spPr>
          <a:xfrm>
            <a:off x="0" y="179497"/>
            <a:ext cx="7556500" cy="9535"/>
          </a:xfrm>
          <a:prstGeom prst="line">
            <a:avLst/>
          </a:prstGeom>
          <a:ln>
            <a:solidFill>
              <a:schemeClr val="tx2"/>
            </a:solidFill>
            <a:headEnd type="none" w="sm" len="sm"/>
            <a:tailEnd type="none" w="sm" len="sm"/>
          </a:ln>
        </p:spPr>
        <p:style>
          <a:lnRef idx="2">
            <a:schemeClr val="dk1"/>
          </a:lnRef>
          <a:fillRef idx="0">
            <a:schemeClr val="dk1"/>
          </a:fillRef>
          <a:effectRef idx="1">
            <a:schemeClr val="dk1"/>
          </a:effectRef>
          <a:fontRef idx="minor">
            <a:schemeClr val="tx1"/>
          </a:fontRef>
        </p:style>
        <p:txBody>
          <a:bodyPr/>
          <a:lstStyle/>
          <a:p>
            <a:pPr algn="ctr">
              <a:lnSpc>
                <a:spcPct val="107000"/>
              </a:lnSpc>
              <a:spcAft>
                <a:spcPts val="800"/>
              </a:spcAft>
            </a:pPr>
            <a:endParaRPr lang="en-IN" sz="1800" kern="100" dirty="0">
              <a:effectLst/>
              <a:latin typeface="Calibri" panose="020F0502020204030204" pitchFamily="34" charset="0"/>
              <a:ea typeface="Calibri" panose="020F0502020204030204" pitchFamily="34" charset="0"/>
              <a:cs typeface="Raavi" panose="020B0502040204020203" pitchFamily="34" charset="0"/>
            </a:endParaRPr>
          </a:p>
        </p:txBody>
      </p:sp>
      <p:sp>
        <p:nvSpPr>
          <p:cNvPr id="14" name="AutoShape 4">
            <a:extLst>
              <a:ext uri="{FF2B5EF4-FFF2-40B4-BE49-F238E27FC236}">
                <a16:creationId xmlns:a16="http://schemas.microsoft.com/office/drawing/2014/main" id="{F7ECD26E-AF08-718F-C5E7-39C24D2A6541}"/>
              </a:ext>
            </a:extLst>
          </p:cNvPr>
          <p:cNvSpPr/>
          <p:nvPr/>
        </p:nvSpPr>
        <p:spPr>
          <a:xfrm>
            <a:off x="0" y="10071100"/>
            <a:ext cx="7556500" cy="0"/>
          </a:xfrm>
          <a:prstGeom prst="line">
            <a:avLst/>
          </a:prstGeom>
          <a:ln>
            <a:solidFill>
              <a:schemeClr val="tx2"/>
            </a:solidFill>
            <a:headEnd type="none" w="sm" len="sm"/>
            <a:tailEnd type="none" w="sm" len="sm"/>
          </a:ln>
        </p:spPr>
        <p:style>
          <a:lnRef idx="2">
            <a:schemeClr val="dk1"/>
          </a:lnRef>
          <a:fillRef idx="0">
            <a:schemeClr val="dk1"/>
          </a:fillRef>
          <a:effectRef idx="1">
            <a:schemeClr val="dk1"/>
          </a:effectRef>
          <a:fontRef idx="minor">
            <a:schemeClr val="tx1"/>
          </a:fontRef>
        </p:style>
        <p:txBody>
          <a:bodyPr/>
          <a:lstStyle/>
          <a:p>
            <a:pPr algn="ctr">
              <a:lnSpc>
                <a:spcPct val="107000"/>
              </a:lnSpc>
              <a:spcAft>
                <a:spcPts val="800"/>
              </a:spcAft>
            </a:pPr>
            <a:endParaRPr lang="en-IN" sz="1800" kern="100" dirty="0">
              <a:effectLst/>
              <a:latin typeface="Calibri" panose="020F0502020204030204" pitchFamily="34" charset="0"/>
              <a:ea typeface="Calibri" panose="020F0502020204030204" pitchFamily="34" charset="0"/>
              <a:cs typeface="Raavi" panose="020B0502040204020203" pitchFamily="34" charset="0"/>
            </a:endParaRPr>
          </a:p>
        </p:txBody>
      </p:sp>
      <p:sp>
        <p:nvSpPr>
          <p:cNvPr id="3" name="TextBox 2">
            <a:extLst>
              <a:ext uri="{FF2B5EF4-FFF2-40B4-BE49-F238E27FC236}">
                <a16:creationId xmlns:a16="http://schemas.microsoft.com/office/drawing/2014/main" id="{7DC10C5C-2C09-6F25-EC1F-4A6529BE0075}"/>
              </a:ext>
            </a:extLst>
          </p:cNvPr>
          <p:cNvSpPr txBox="1"/>
          <p:nvPr/>
        </p:nvSpPr>
        <p:spPr>
          <a:xfrm>
            <a:off x="1263650" y="178239"/>
            <a:ext cx="5410200" cy="646331"/>
          </a:xfrm>
          <a:prstGeom prst="rect">
            <a:avLst/>
          </a:prstGeom>
          <a:noFill/>
        </p:spPr>
        <p:txBody>
          <a:bodyPr wrap="square" rtlCol="0">
            <a:spAutoFit/>
          </a:bodyPr>
          <a:lstStyle/>
          <a:p>
            <a:pPr algn="ctr"/>
            <a:r>
              <a:rPr lang="en-US" b="1" dirty="0">
                <a:solidFill>
                  <a:schemeClr val="tx2"/>
                </a:solidFill>
                <a:latin typeface="Times New Roman" panose="02020603050405020304" pitchFamily="18" charset="0"/>
                <a:cs typeface="Times New Roman" panose="02020603050405020304" pitchFamily="18" charset="0"/>
              </a:rPr>
              <a:t>Book Review</a:t>
            </a:r>
          </a:p>
          <a:p>
            <a:pPr algn="ctr"/>
            <a:r>
              <a:rPr lang="en-IN" b="1" i="1" dirty="0">
                <a:solidFill>
                  <a:schemeClr val="tx2"/>
                </a:solidFill>
                <a:latin typeface="Times New Roman" panose="02020603050405020304" pitchFamily="18" charset="0"/>
                <a:cs typeface="Times New Roman" panose="02020603050405020304" pitchFamily="18" charset="0"/>
              </a:rPr>
              <a:t>Wings of Fire</a:t>
            </a:r>
            <a:r>
              <a:rPr lang="en-IN" b="1" dirty="0">
                <a:solidFill>
                  <a:schemeClr val="tx2"/>
                </a:solidFill>
                <a:latin typeface="Times New Roman" panose="02020603050405020304" pitchFamily="18" charset="0"/>
                <a:cs typeface="Times New Roman" panose="02020603050405020304" pitchFamily="18" charset="0"/>
              </a:rPr>
              <a:t> by Dr. A.P.J. Abdul Kalam</a:t>
            </a:r>
            <a:endParaRPr lang="en-IN" dirty="0">
              <a:solidFill>
                <a:schemeClr val="tx2"/>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EA91D906-8C4B-CB80-914B-AAEE596CAED4}"/>
              </a:ext>
            </a:extLst>
          </p:cNvPr>
          <p:cNvSpPr txBox="1"/>
          <p:nvPr/>
        </p:nvSpPr>
        <p:spPr>
          <a:xfrm>
            <a:off x="2392126" y="853712"/>
            <a:ext cx="3748324" cy="307777"/>
          </a:xfrm>
          <a:prstGeom prst="rect">
            <a:avLst/>
          </a:prstGeom>
          <a:noFill/>
        </p:spPr>
        <p:txBody>
          <a:bodyPr wrap="square" rtlCol="0">
            <a:spAutoFit/>
          </a:bodyPr>
          <a:lstStyle/>
          <a:p>
            <a:r>
              <a:rPr lang="en-IN" sz="1400" b="1" dirty="0">
                <a:solidFill>
                  <a:schemeClr val="tx2"/>
                </a:solidFill>
                <a:latin typeface="Times New Roman" panose="02020603050405020304" pitchFamily="18" charset="0"/>
                <a:cs typeface="Times New Roman" panose="02020603050405020304" pitchFamily="18" charset="0"/>
              </a:rPr>
              <a:t>Reviewed by:-  Arnav Gupta (X Loyal)</a:t>
            </a:r>
          </a:p>
        </p:txBody>
      </p:sp>
      <p:pic>
        <p:nvPicPr>
          <p:cNvPr id="11" name="Picture 10">
            <a:extLst>
              <a:ext uri="{FF2B5EF4-FFF2-40B4-BE49-F238E27FC236}">
                <a16:creationId xmlns:a16="http://schemas.microsoft.com/office/drawing/2014/main" id="{6C28D85E-8F85-F91E-C0F6-AC4C564B200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970888" y="1418028"/>
            <a:ext cx="1667732" cy="1642129"/>
          </a:xfrm>
          <a:prstGeom prst="rect">
            <a:avLst/>
          </a:prstGeom>
          <a:ln w="38100" cap="sq">
            <a:solidFill>
              <a:schemeClr val="tx2"/>
            </a:solidFill>
            <a:prstDash val="solid"/>
            <a:miter lim="800000"/>
          </a:ln>
          <a:effectLst>
            <a:outerShdw blurRad="50800" dist="38100" dir="2700000" algn="tl" rotWithShape="0">
              <a:srgbClr val="000000">
                <a:alpha val="43000"/>
              </a:srgbClr>
            </a:outerShdw>
          </a:effectLst>
        </p:spPr>
      </p:pic>
      <p:sp>
        <p:nvSpPr>
          <p:cNvPr id="15" name="TextBox 14">
            <a:extLst>
              <a:ext uri="{FF2B5EF4-FFF2-40B4-BE49-F238E27FC236}">
                <a16:creationId xmlns:a16="http://schemas.microsoft.com/office/drawing/2014/main" id="{C64D44F9-6ABF-63D6-972B-CEFDBA667495}"/>
              </a:ext>
            </a:extLst>
          </p:cNvPr>
          <p:cNvSpPr txBox="1"/>
          <p:nvPr/>
        </p:nvSpPr>
        <p:spPr>
          <a:xfrm>
            <a:off x="451954" y="3229202"/>
            <a:ext cx="6705599" cy="4616648"/>
          </a:xfrm>
          <a:prstGeom prst="rect">
            <a:avLst/>
          </a:prstGeom>
          <a:noFill/>
        </p:spPr>
        <p:txBody>
          <a:bodyPr wrap="square">
            <a:spAutoFit/>
          </a:bodyPr>
          <a:lstStyle/>
          <a:p>
            <a:r>
              <a:rPr lang="en-IN" sz="1400" b="1" dirty="0">
                <a:latin typeface="Times New Roman" panose="02020603050405020304" pitchFamily="18" charset="0"/>
                <a:cs typeface="Times New Roman" panose="02020603050405020304" pitchFamily="18" charset="0"/>
              </a:rPr>
              <a:t>Introduction</a:t>
            </a:r>
            <a:br>
              <a:rPr lang="en-IN" sz="1400" dirty="0">
                <a:latin typeface="Times New Roman" panose="02020603050405020304" pitchFamily="18" charset="0"/>
                <a:cs typeface="Times New Roman" panose="02020603050405020304" pitchFamily="18" charset="0"/>
              </a:rPr>
            </a:br>
            <a:r>
              <a:rPr lang="en-IN" sz="1400" i="1" dirty="0">
                <a:latin typeface="Times New Roman" panose="02020603050405020304" pitchFamily="18" charset="0"/>
                <a:cs typeface="Times New Roman" panose="02020603050405020304" pitchFamily="18" charset="0"/>
              </a:rPr>
              <a:t>"Wings of Fire"</a:t>
            </a:r>
            <a:r>
              <a:rPr lang="en-IN" sz="1400" dirty="0">
                <a:latin typeface="Times New Roman" panose="02020603050405020304" pitchFamily="18" charset="0"/>
                <a:cs typeface="Times New Roman" panose="02020603050405020304" pitchFamily="18" charset="0"/>
              </a:rPr>
              <a:t> is an inspiring autobiography of Dr. A.P.J. Abdul Kalam, India’s former President and a renowned scientist. Co-authored with Arun Tiwari, the book traces Kalam’s journey from a humble background in Rameswaram to becoming the “Missile Man of India.”</a:t>
            </a:r>
          </a:p>
          <a:p>
            <a:r>
              <a:rPr lang="en-IN" sz="1400" b="1" dirty="0">
                <a:latin typeface="Times New Roman" panose="02020603050405020304" pitchFamily="18" charset="0"/>
                <a:cs typeface="Times New Roman" panose="02020603050405020304" pitchFamily="18" charset="0"/>
              </a:rPr>
              <a:t>Content Summary</a:t>
            </a:r>
            <a:br>
              <a:rPr lang="en-IN" sz="1400" dirty="0">
                <a:latin typeface="Times New Roman" panose="02020603050405020304" pitchFamily="18" charset="0"/>
                <a:cs typeface="Times New Roman" panose="02020603050405020304" pitchFamily="18" charset="0"/>
              </a:rPr>
            </a:br>
            <a:r>
              <a:rPr lang="en-IN" sz="1400" dirty="0">
                <a:latin typeface="Times New Roman" panose="02020603050405020304" pitchFamily="18" charset="0"/>
                <a:cs typeface="Times New Roman" panose="02020603050405020304" pitchFamily="18" charset="0"/>
              </a:rPr>
              <a:t>The book is divided into four parts – </a:t>
            </a:r>
            <a:r>
              <a:rPr lang="en-IN" sz="1400" i="1" dirty="0">
                <a:latin typeface="Times New Roman" panose="02020603050405020304" pitchFamily="18" charset="0"/>
                <a:cs typeface="Times New Roman" panose="02020603050405020304" pitchFamily="18" charset="0"/>
              </a:rPr>
              <a:t>Orientation, Creation, Propitiation,</a:t>
            </a:r>
            <a:r>
              <a:rPr lang="en-IN" sz="1400" dirty="0">
                <a:latin typeface="Times New Roman" panose="02020603050405020304" pitchFamily="18" charset="0"/>
                <a:cs typeface="Times New Roman" panose="02020603050405020304" pitchFamily="18" charset="0"/>
              </a:rPr>
              <a:t> and </a:t>
            </a:r>
            <a:r>
              <a:rPr lang="en-IN" sz="1400" i="1" dirty="0">
                <a:latin typeface="Times New Roman" panose="02020603050405020304" pitchFamily="18" charset="0"/>
                <a:cs typeface="Times New Roman" panose="02020603050405020304" pitchFamily="18" charset="0"/>
              </a:rPr>
              <a:t>Contemplation</a:t>
            </a:r>
            <a:r>
              <a:rPr lang="en-IN" sz="1400" dirty="0">
                <a:latin typeface="Times New Roman" panose="02020603050405020304" pitchFamily="18" charset="0"/>
                <a:cs typeface="Times New Roman" panose="02020603050405020304" pitchFamily="18" charset="0"/>
              </a:rPr>
              <a:t> – and provides insights into his early life, education, struggles, scientific achievements, and spiritual growth. It highlights his key contributions to India’s space and missile programs, especially his work with ISRO and DRDO.</a:t>
            </a:r>
          </a:p>
          <a:p>
            <a:r>
              <a:rPr lang="en-IN" sz="1400" b="1" dirty="0">
                <a:latin typeface="Times New Roman" panose="02020603050405020304" pitchFamily="18" charset="0"/>
                <a:cs typeface="Times New Roman" panose="02020603050405020304" pitchFamily="18" charset="0"/>
              </a:rPr>
              <a:t>Themes and Message</a:t>
            </a:r>
            <a:br>
              <a:rPr lang="en-IN" sz="1400" dirty="0">
                <a:latin typeface="Times New Roman" panose="02020603050405020304" pitchFamily="18" charset="0"/>
                <a:cs typeface="Times New Roman" panose="02020603050405020304" pitchFamily="18" charset="0"/>
              </a:rPr>
            </a:br>
            <a:r>
              <a:rPr lang="en-IN" sz="1400" dirty="0">
                <a:latin typeface="Times New Roman" panose="02020603050405020304" pitchFamily="18" charset="0"/>
                <a:cs typeface="Times New Roman" panose="02020603050405020304" pitchFamily="18" charset="0"/>
              </a:rPr>
              <a:t>At its heart, </a:t>
            </a:r>
            <a:r>
              <a:rPr lang="en-IN" sz="1400" i="1" dirty="0">
                <a:latin typeface="Times New Roman" panose="02020603050405020304" pitchFamily="18" charset="0"/>
                <a:cs typeface="Times New Roman" panose="02020603050405020304" pitchFamily="18" charset="0"/>
              </a:rPr>
              <a:t>Wings of Fire</a:t>
            </a:r>
            <a:r>
              <a:rPr lang="en-IN" sz="1400" dirty="0">
                <a:latin typeface="Times New Roman" panose="02020603050405020304" pitchFamily="18" charset="0"/>
                <a:cs typeface="Times New Roman" panose="02020603050405020304" pitchFamily="18" charset="0"/>
              </a:rPr>
              <a:t> is a tale of resilience, hard work, and patriotism. It emphasizes the power of dreams and the importance of persistence. Kalam’s humility and devotion to India shine throughout the narrative.</a:t>
            </a:r>
          </a:p>
          <a:p>
            <a:r>
              <a:rPr lang="en-IN" sz="1400" b="1" dirty="0">
                <a:latin typeface="Times New Roman" panose="02020603050405020304" pitchFamily="18" charset="0"/>
                <a:cs typeface="Times New Roman" panose="02020603050405020304" pitchFamily="18" charset="0"/>
              </a:rPr>
              <a:t>Why It Inspires</a:t>
            </a:r>
            <a:br>
              <a:rPr lang="en-IN" sz="1400" dirty="0">
                <a:latin typeface="Times New Roman" panose="02020603050405020304" pitchFamily="18" charset="0"/>
                <a:cs typeface="Times New Roman" panose="02020603050405020304" pitchFamily="18" charset="0"/>
              </a:rPr>
            </a:br>
            <a:r>
              <a:rPr lang="en-IN" sz="1400" dirty="0">
                <a:latin typeface="Times New Roman" panose="02020603050405020304" pitchFamily="18" charset="0"/>
                <a:cs typeface="Times New Roman" panose="02020603050405020304" pitchFamily="18" charset="0"/>
              </a:rPr>
              <a:t>The book is highly motivating for students and young readers. It shows how even a boy from a small town, with dedication and vision, can rise to national prominence. Kalam’s optimism, leadership, and values make this a must-read.</a:t>
            </a:r>
          </a:p>
          <a:p>
            <a:r>
              <a:rPr lang="en-IN" sz="1400" b="1" dirty="0">
                <a:latin typeface="Times New Roman" panose="02020603050405020304" pitchFamily="18" charset="0"/>
                <a:cs typeface="Times New Roman" panose="02020603050405020304" pitchFamily="18" charset="0"/>
              </a:rPr>
              <a:t>Conclusion</a:t>
            </a:r>
            <a:br>
              <a:rPr lang="en-IN" sz="1400" dirty="0">
                <a:latin typeface="Times New Roman" panose="02020603050405020304" pitchFamily="18" charset="0"/>
                <a:cs typeface="Times New Roman" panose="02020603050405020304" pitchFamily="18" charset="0"/>
              </a:rPr>
            </a:br>
            <a:r>
              <a:rPr lang="en-IN" sz="1400" i="1" dirty="0">
                <a:latin typeface="Times New Roman" panose="02020603050405020304" pitchFamily="18" charset="0"/>
                <a:cs typeface="Times New Roman" panose="02020603050405020304" pitchFamily="18" charset="0"/>
              </a:rPr>
              <a:t>Wings of Fire</a:t>
            </a:r>
            <a:r>
              <a:rPr lang="en-IN" sz="1400" dirty="0">
                <a:latin typeface="Times New Roman" panose="02020603050405020304" pitchFamily="18" charset="0"/>
                <a:cs typeface="Times New Roman" panose="02020603050405020304" pitchFamily="18" charset="0"/>
              </a:rPr>
              <a:t> is not just an autobiography – it's a guide for anyone who dares to dream and work hard. A truly uplifting and patriotic read.</a:t>
            </a:r>
          </a:p>
        </p:txBody>
      </p:sp>
    </p:spTree>
    <p:extLst>
      <p:ext uri="{BB962C8B-B14F-4D97-AF65-F5344CB8AC3E}">
        <p14:creationId xmlns:p14="http://schemas.microsoft.com/office/powerpoint/2010/main" val="35489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97E31C-8210-6DCA-1036-E93B42E53FD1}"/>
            </a:ext>
          </a:extLst>
        </p:cNvPr>
        <p:cNvGrpSpPr/>
        <p:nvPr/>
      </p:nvGrpSpPr>
      <p:grpSpPr>
        <a:xfrm>
          <a:off x="0" y="0"/>
          <a:ext cx="0" cy="0"/>
          <a:chOff x="0" y="0"/>
          <a:chExt cx="0" cy="0"/>
        </a:xfrm>
      </p:grpSpPr>
      <p:sp>
        <p:nvSpPr>
          <p:cNvPr id="2" name="AutoShape 4">
            <a:extLst>
              <a:ext uri="{FF2B5EF4-FFF2-40B4-BE49-F238E27FC236}">
                <a16:creationId xmlns:a16="http://schemas.microsoft.com/office/drawing/2014/main" id="{E75BCAAF-02C9-8210-882B-3D34C0AF7E97}"/>
              </a:ext>
            </a:extLst>
          </p:cNvPr>
          <p:cNvSpPr/>
          <p:nvPr/>
        </p:nvSpPr>
        <p:spPr>
          <a:xfrm>
            <a:off x="-1" y="1231900"/>
            <a:ext cx="7556500" cy="0"/>
          </a:xfrm>
          <a:prstGeom prst="line">
            <a:avLst/>
          </a:prstGeom>
          <a:ln>
            <a:solidFill>
              <a:schemeClr val="tx2"/>
            </a:solidFill>
            <a:headEnd type="none" w="sm" len="sm"/>
            <a:tailEnd type="none" w="sm" len="sm"/>
          </a:ln>
        </p:spPr>
        <p:style>
          <a:lnRef idx="2">
            <a:schemeClr val="dk1"/>
          </a:lnRef>
          <a:fillRef idx="0">
            <a:schemeClr val="dk1"/>
          </a:fillRef>
          <a:effectRef idx="1">
            <a:schemeClr val="dk1"/>
          </a:effectRef>
          <a:fontRef idx="minor">
            <a:schemeClr val="tx1"/>
          </a:fontRef>
        </p:style>
        <p:txBody>
          <a:bodyPr/>
          <a:lstStyle/>
          <a:p>
            <a:pPr algn="ctr">
              <a:lnSpc>
                <a:spcPct val="107000"/>
              </a:lnSpc>
              <a:spcAft>
                <a:spcPts val="800"/>
              </a:spcAft>
            </a:pPr>
            <a:endParaRPr lang="en-IN" sz="1800" kern="100" dirty="0">
              <a:effectLst/>
              <a:latin typeface="Calibri" panose="020F0502020204030204" pitchFamily="34" charset="0"/>
              <a:ea typeface="Calibri" panose="020F0502020204030204" pitchFamily="34" charset="0"/>
              <a:cs typeface="Raavi" panose="020B0502040204020203" pitchFamily="34" charset="0"/>
            </a:endParaRPr>
          </a:p>
        </p:txBody>
      </p:sp>
      <p:sp>
        <p:nvSpPr>
          <p:cNvPr id="21" name="Rectangle 20">
            <a:extLst>
              <a:ext uri="{FF2B5EF4-FFF2-40B4-BE49-F238E27FC236}">
                <a16:creationId xmlns:a16="http://schemas.microsoft.com/office/drawing/2014/main" id="{8C31926F-F3C2-AFB1-D4D9-F5AD25EAE9EA}"/>
              </a:ext>
            </a:extLst>
          </p:cNvPr>
          <p:cNvSpPr/>
          <p:nvPr/>
        </p:nvSpPr>
        <p:spPr>
          <a:xfrm>
            <a:off x="-1" y="10327640"/>
            <a:ext cx="7556500" cy="36576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sz="1200" dirty="0">
                <a:solidFill>
                  <a:srgbClr val="FFFFFF"/>
                </a:solidFill>
                <a:latin typeface="Segoe UI"/>
              </a:rPr>
              <a:t>The</a:t>
            </a:r>
            <a:r>
              <a:rPr lang="en-US" sz="1200" dirty="0">
                <a:solidFill>
                  <a:srgbClr val="FFFFFF"/>
                </a:solidFill>
                <a:latin typeface="Segoe UI"/>
              </a:rPr>
              <a:t> </a:t>
            </a:r>
            <a:r>
              <a:rPr sz="1200" dirty="0">
                <a:solidFill>
                  <a:srgbClr val="FFFFFF"/>
                </a:solidFill>
                <a:latin typeface="Segoe UI"/>
              </a:rPr>
              <a:t>Sandeepni Chronicle | </a:t>
            </a:r>
            <a:r>
              <a:rPr lang="en-US" sz="1200" dirty="0">
                <a:solidFill>
                  <a:srgbClr val="FFFFFF"/>
                </a:solidFill>
                <a:latin typeface="Segoe UI"/>
              </a:rPr>
              <a:t>April</a:t>
            </a:r>
            <a:r>
              <a:rPr sz="1200" dirty="0">
                <a:solidFill>
                  <a:srgbClr val="FFFFFF"/>
                </a:solidFill>
                <a:latin typeface="Segoe UI"/>
              </a:rPr>
              <a:t> 2025</a:t>
            </a:r>
          </a:p>
        </p:txBody>
      </p:sp>
      <p:sp>
        <p:nvSpPr>
          <p:cNvPr id="10" name="AutoShape 4">
            <a:extLst>
              <a:ext uri="{FF2B5EF4-FFF2-40B4-BE49-F238E27FC236}">
                <a16:creationId xmlns:a16="http://schemas.microsoft.com/office/drawing/2014/main" id="{162DC95B-5705-CFB5-1A9E-2545844ECF92}"/>
              </a:ext>
            </a:extLst>
          </p:cNvPr>
          <p:cNvSpPr/>
          <p:nvPr/>
        </p:nvSpPr>
        <p:spPr>
          <a:xfrm>
            <a:off x="0" y="824225"/>
            <a:ext cx="7556500" cy="10683"/>
          </a:xfrm>
          <a:prstGeom prst="line">
            <a:avLst/>
          </a:prstGeom>
          <a:ln>
            <a:solidFill>
              <a:schemeClr val="tx2"/>
            </a:solidFill>
            <a:headEnd type="none" w="sm" len="sm"/>
            <a:tailEnd type="none" w="sm" len="sm"/>
          </a:ln>
        </p:spPr>
        <p:style>
          <a:lnRef idx="2">
            <a:schemeClr val="dk1"/>
          </a:lnRef>
          <a:fillRef idx="0">
            <a:schemeClr val="dk1"/>
          </a:fillRef>
          <a:effectRef idx="1">
            <a:schemeClr val="dk1"/>
          </a:effectRef>
          <a:fontRef idx="minor">
            <a:schemeClr val="tx1"/>
          </a:fontRef>
        </p:style>
        <p:txBody>
          <a:bodyPr/>
          <a:lstStyle/>
          <a:p>
            <a:pPr algn="ctr">
              <a:lnSpc>
                <a:spcPct val="107000"/>
              </a:lnSpc>
              <a:spcAft>
                <a:spcPts val="800"/>
              </a:spcAft>
            </a:pPr>
            <a:endParaRPr lang="en-IN" sz="1800" kern="100" dirty="0">
              <a:effectLst/>
              <a:latin typeface="Calibri" panose="020F0502020204030204" pitchFamily="34" charset="0"/>
              <a:ea typeface="Calibri" panose="020F0502020204030204" pitchFamily="34" charset="0"/>
              <a:cs typeface="Raavi" panose="020B0502040204020203" pitchFamily="34" charset="0"/>
            </a:endParaRPr>
          </a:p>
        </p:txBody>
      </p:sp>
      <p:sp>
        <p:nvSpPr>
          <p:cNvPr id="12" name="AutoShape 4">
            <a:extLst>
              <a:ext uri="{FF2B5EF4-FFF2-40B4-BE49-F238E27FC236}">
                <a16:creationId xmlns:a16="http://schemas.microsoft.com/office/drawing/2014/main" id="{1FD3DEF2-06F1-FD3D-4A4B-B91A9539C387}"/>
              </a:ext>
            </a:extLst>
          </p:cNvPr>
          <p:cNvSpPr/>
          <p:nvPr/>
        </p:nvSpPr>
        <p:spPr>
          <a:xfrm>
            <a:off x="0" y="179497"/>
            <a:ext cx="7556500" cy="9535"/>
          </a:xfrm>
          <a:prstGeom prst="line">
            <a:avLst/>
          </a:prstGeom>
          <a:ln>
            <a:solidFill>
              <a:schemeClr val="tx2"/>
            </a:solidFill>
            <a:headEnd type="none" w="sm" len="sm"/>
            <a:tailEnd type="none" w="sm" len="sm"/>
          </a:ln>
        </p:spPr>
        <p:style>
          <a:lnRef idx="2">
            <a:schemeClr val="dk1"/>
          </a:lnRef>
          <a:fillRef idx="0">
            <a:schemeClr val="dk1"/>
          </a:fillRef>
          <a:effectRef idx="1">
            <a:schemeClr val="dk1"/>
          </a:effectRef>
          <a:fontRef idx="minor">
            <a:schemeClr val="tx1"/>
          </a:fontRef>
        </p:style>
        <p:txBody>
          <a:bodyPr/>
          <a:lstStyle/>
          <a:p>
            <a:pPr algn="ctr">
              <a:lnSpc>
                <a:spcPct val="107000"/>
              </a:lnSpc>
              <a:spcAft>
                <a:spcPts val="800"/>
              </a:spcAft>
            </a:pPr>
            <a:endParaRPr lang="en-IN" sz="1800" kern="100" dirty="0">
              <a:effectLst/>
              <a:latin typeface="Calibri" panose="020F0502020204030204" pitchFamily="34" charset="0"/>
              <a:ea typeface="Calibri" panose="020F0502020204030204" pitchFamily="34" charset="0"/>
              <a:cs typeface="Raavi" panose="020B0502040204020203" pitchFamily="34" charset="0"/>
            </a:endParaRPr>
          </a:p>
        </p:txBody>
      </p:sp>
      <p:sp>
        <p:nvSpPr>
          <p:cNvPr id="14" name="AutoShape 4">
            <a:extLst>
              <a:ext uri="{FF2B5EF4-FFF2-40B4-BE49-F238E27FC236}">
                <a16:creationId xmlns:a16="http://schemas.microsoft.com/office/drawing/2014/main" id="{58DE190B-784C-FCBB-8491-FE4F17BAD690}"/>
              </a:ext>
            </a:extLst>
          </p:cNvPr>
          <p:cNvSpPr/>
          <p:nvPr/>
        </p:nvSpPr>
        <p:spPr>
          <a:xfrm>
            <a:off x="0" y="10071100"/>
            <a:ext cx="7556500" cy="0"/>
          </a:xfrm>
          <a:prstGeom prst="line">
            <a:avLst/>
          </a:prstGeom>
          <a:ln>
            <a:solidFill>
              <a:schemeClr val="tx2"/>
            </a:solidFill>
            <a:headEnd type="none" w="sm" len="sm"/>
            <a:tailEnd type="none" w="sm" len="sm"/>
          </a:ln>
        </p:spPr>
        <p:style>
          <a:lnRef idx="2">
            <a:schemeClr val="dk1"/>
          </a:lnRef>
          <a:fillRef idx="0">
            <a:schemeClr val="dk1"/>
          </a:fillRef>
          <a:effectRef idx="1">
            <a:schemeClr val="dk1"/>
          </a:effectRef>
          <a:fontRef idx="minor">
            <a:schemeClr val="tx1"/>
          </a:fontRef>
        </p:style>
        <p:txBody>
          <a:bodyPr/>
          <a:lstStyle/>
          <a:p>
            <a:pPr algn="ctr">
              <a:lnSpc>
                <a:spcPct val="107000"/>
              </a:lnSpc>
              <a:spcAft>
                <a:spcPts val="800"/>
              </a:spcAft>
            </a:pPr>
            <a:endParaRPr lang="en-IN" sz="1800" kern="100" dirty="0">
              <a:effectLst/>
              <a:latin typeface="Calibri" panose="020F0502020204030204" pitchFamily="34" charset="0"/>
              <a:ea typeface="Calibri" panose="020F0502020204030204" pitchFamily="34" charset="0"/>
              <a:cs typeface="Raavi" panose="020B0502040204020203" pitchFamily="34" charset="0"/>
            </a:endParaRPr>
          </a:p>
        </p:txBody>
      </p:sp>
      <p:sp>
        <p:nvSpPr>
          <p:cNvPr id="6" name="TextBox 5">
            <a:extLst>
              <a:ext uri="{FF2B5EF4-FFF2-40B4-BE49-F238E27FC236}">
                <a16:creationId xmlns:a16="http://schemas.microsoft.com/office/drawing/2014/main" id="{F130791A-40B5-2A7D-EF3B-FDAF3EC74A2B}"/>
              </a:ext>
            </a:extLst>
          </p:cNvPr>
          <p:cNvSpPr txBox="1"/>
          <p:nvPr/>
        </p:nvSpPr>
        <p:spPr>
          <a:xfrm>
            <a:off x="2330449" y="275796"/>
            <a:ext cx="2895600" cy="461665"/>
          </a:xfrm>
          <a:prstGeom prst="rect">
            <a:avLst/>
          </a:prstGeom>
          <a:noFill/>
        </p:spPr>
        <p:txBody>
          <a:bodyPr wrap="square">
            <a:spAutoFit/>
          </a:bodyPr>
          <a:lstStyle/>
          <a:p>
            <a:pPr algn="ctr"/>
            <a:r>
              <a:rPr lang="en-IN" sz="2400" b="1" dirty="0">
                <a:solidFill>
                  <a:schemeClr val="tx2"/>
                </a:solidFill>
                <a:latin typeface="Times New Roman" panose="02020603050405020304" pitchFamily="18" charset="0"/>
                <a:cs typeface="Times New Roman" panose="02020603050405020304" pitchFamily="18" charset="0"/>
              </a:rPr>
              <a:t>The Calm Ocean</a:t>
            </a:r>
            <a:endParaRPr lang="en-IN" sz="2400" dirty="0">
              <a:solidFill>
                <a:schemeClr val="tx2"/>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1F65EA03-52B0-A256-CF7F-A476448CCDBE}"/>
              </a:ext>
            </a:extLst>
          </p:cNvPr>
          <p:cNvSpPr txBox="1"/>
          <p:nvPr/>
        </p:nvSpPr>
        <p:spPr>
          <a:xfrm>
            <a:off x="2559050" y="834908"/>
            <a:ext cx="2895600" cy="307777"/>
          </a:xfrm>
          <a:prstGeom prst="rect">
            <a:avLst/>
          </a:prstGeom>
          <a:noFill/>
        </p:spPr>
        <p:txBody>
          <a:bodyPr wrap="square" rtlCol="0">
            <a:spAutoFit/>
          </a:bodyPr>
          <a:lstStyle/>
          <a:p>
            <a:r>
              <a:rPr lang="en-IN" sz="1400" b="1" dirty="0">
                <a:solidFill>
                  <a:schemeClr val="tx2"/>
                </a:solidFill>
                <a:latin typeface="Times New Roman" panose="02020603050405020304" pitchFamily="18" charset="0"/>
                <a:cs typeface="Times New Roman" panose="02020603050405020304" pitchFamily="18" charset="0"/>
              </a:rPr>
              <a:t> By:- Deevisha  (VIII-Peace)</a:t>
            </a:r>
          </a:p>
        </p:txBody>
      </p:sp>
      <p:sp>
        <p:nvSpPr>
          <p:cNvPr id="9" name="TextBox 8">
            <a:extLst>
              <a:ext uri="{FF2B5EF4-FFF2-40B4-BE49-F238E27FC236}">
                <a16:creationId xmlns:a16="http://schemas.microsoft.com/office/drawing/2014/main" id="{4CB75899-6361-D248-457F-449C213CC616}"/>
              </a:ext>
            </a:extLst>
          </p:cNvPr>
          <p:cNvSpPr txBox="1"/>
          <p:nvPr/>
        </p:nvSpPr>
        <p:spPr>
          <a:xfrm>
            <a:off x="1963208" y="3213620"/>
            <a:ext cx="4087283" cy="6460487"/>
          </a:xfrm>
          <a:prstGeom prst="rect">
            <a:avLst/>
          </a:prstGeom>
          <a:noFill/>
        </p:spPr>
        <p:txBody>
          <a:bodyPr wrap="square">
            <a:spAutoFit/>
          </a:bodyPr>
          <a:lstStyle/>
          <a:p>
            <a:pPr>
              <a:lnSpc>
                <a:spcPct val="107000"/>
              </a:lnSpc>
              <a:spcAft>
                <a:spcPts val="800"/>
              </a:spcAft>
              <a:buNone/>
            </a:pPr>
            <a:r>
              <a:rPr lang="en-IN" sz="1400" dirty="0">
                <a:effectLst/>
                <a:latin typeface="Mangal" panose="02040503050203030202" pitchFamily="18" charset="0"/>
                <a:ea typeface="Calibri" panose="020F0502020204030204" pitchFamily="34" charset="0"/>
                <a:cs typeface="Mangal" panose="02040503050203030202" pitchFamily="18" charset="0"/>
              </a:rPr>
              <a:t>The calm ocean is a magical sight,</a:t>
            </a:r>
            <a:br>
              <a:rPr lang="en-IN" sz="1400" dirty="0">
                <a:effectLst/>
                <a:latin typeface="Mangal" panose="02040503050203030202" pitchFamily="18" charset="0"/>
                <a:ea typeface="Calibri" panose="020F0502020204030204" pitchFamily="34" charset="0"/>
                <a:cs typeface="Mangal" panose="02040503050203030202" pitchFamily="18" charset="0"/>
              </a:rPr>
            </a:br>
            <a:r>
              <a:rPr lang="en-IN" sz="1400" dirty="0">
                <a:effectLst/>
                <a:latin typeface="Mangal" panose="02040503050203030202" pitchFamily="18" charset="0"/>
                <a:ea typeface="Calibri" panose="020F0502020204030204" pitchFamily="34" charset="0"/>
                <a:cs typeface="Mangal" panose="02040503050203030202" pitchFamily="18" charset="0"/>
              </a:rPr>
              <a:t>Glittering softly in the morning light.</a:t>
            </a:r>
            <a:br>
              <a:rPr lang="en-IN" sz="1400" dirty="0">
                <a:effectLst/>
                <a:latin typeface="Mangal" panose="02040503050203030202" pitchFamily="18" charset="0"/>
                <a:ea typeface="Calibri" panose="020F0502020204030204" pitchFamily="34" charset="0"/>
                <a:cs typeface="Mangal" panose="02040503050203030202" pitchFamily="18" charset="0"/>
              </a:rPr>
            </a:br>
            <a:r>
              <a:rPr lang="en-IN" sz="1400" dirty="0">
                <a:effectLst/>
                <a:latin typeface="Mangal" panose="02040503050203030202" pitchFamily="18" charset="0"/>
                <a:ea typeface="Calibri" panose="020F0502020204030204" pitchFamily="34" charset="0"/>
                <a:cs typeface="Mangal" panose="02040503050203030202" pitchFamily="18" charset="0"/>
              </a:rPr>
              <a:t>Its waves gently kiss the sandy shore,</a:t>
            </a:r>
            <a:br>
              <a:rPr lang="en-IN" sz="1400" dirty="0">
                <a:effectLst/>
                <a:latin typeface="Mangal" panose="02040503050203030202" pitchFamily="18" charset="0"/>
                <a:ea typeface="Calibri" panose="020F0502020204030204" pitchFamily="34" charset="0"/>
                <a:cs typeface="Mangal" panose="02040503050203030202" pitchFamily="18" charset="0"/>
              </a:rPr>
            </a:br>
            <a:r>
              <a:rPr lang="en-IN" sz="1400" dirty="0">
                <a:effectLst/>
                <a:latin typeface="Mangal" panose="02040503050203030202" pitchFamily="18" charset="0"/>
                <a:ea typeface="Calibri" panose="020F0502020204030204" pitchFamily="34" charset="0"/>
                <a:cs typeface="Mangal" panose="02040503050203030202" pitchFamily="18" charset="0"/>
              </a:rPr>
              <a:t>Whispering stories of legends and more.</a:t>
            </a:r>
            <a:endParaRPr lang="en-IN" sz="1400" dirty="0">
              <a:effectLst/>
              <a:latin typeface="Calibri" panose="020F0502020204030204" pitchFamily="34" charset="0"/>
              <a:ea typeface="Calibri" panose="020F0502020204030204" pitchFamily="34" charset="0"/>
              <a:cs typeface="Mangal" panose="02040503050203030202" pitchFamily="18" charset="0"/>
            </a:endParaRPr>
          </a:p>
          <a:p>
            <a:pPr>
              <a:lnSpc>
                <a:spcPct val="107000"/>
              </a:lnSpc>
              <a:spcAft>
                <a:spcPts val="800"/>
              </a:spcAft>
              <a:buNone/>
            </a:pPr>
            <a:r>
              <a:rPr lang="en-IN" sz="1400" dirty="0">
                <a:effectLst/>
                <a:latin typeface="Mangal" panose="02040503050203030202" pitchFamily="18" charset="0"/>
                <a:ea typeface="Calibri" panose="020F0502020204030204" pitchFamily="34" charset="0"/>
                <a:cs typeface="Mangal" panose="02040503050203030202" pitchFamily="18" charset="0"/>
              </a:rPr>
              <a:t>The blue water stretches far and wide,</a:t>
            </a:r>
            <a:br>
              <a:rPr lang="en-IN" sz="1400" dirty="0">
                <a:effectLst/>
                <a:latin typeface="Mangal" panose="02040503050203030202" pitchFamily="18" charset="0"/>
                <a:ea typeface="Calibri" panose="020F0502020204030204" pitchFamily="34" charset="0"/>
                <a:cs typeface="Mangal" panose="02040503050203030202" pitchFamily="18" charset="0"/>
              </a:rPr>
            </a:br>
            <a:r>
              <a:rPr lang="en-IN" sz="1400" dirty="0">
                <a:effectLst/>
                <a:latin typeface="Mangal" panose="02040503050203030202" pitchFamily="18" charset="0"/>
                <a:ea typeface="Calibri" panose="020F0502020204030204" pitchFamily="34" charset="0"/>
                <a:cs typeface="Mangal" panose="02040503050203030202" pitchFamily="18" charset="0"/>
              </a:rPr>
              <a:t>A peaceful place where dreams can glide.</a:t>
            </a:r>
            <a:br>
              <a:rPr lang="en-IN" sz="1400" dirty="0">
                <a:effectLst/>
                <a:latin typeface="Mangal" panose="02040503050203030202" pitchFamily="18" charset="0"/>
                <a:ea typeface="Calibri" panose="020F0502020204030204" pitchFamily="34" charset="0"/>
                <a:cs typeface="Mangal" panose="02040503050203030202" pitchFamily="18" charset="0"/>
              </a:rPr>
            </a:br>
            <a:r>
              <a:rPr lang="en-IN" sz="1400" dirty="0">
                <a:effectLst/>
                <a:latin typeface="Mangal" panose="02040503050203030202" pitchFamily="18" charset="0"/>
                <a:ea typeface="Calibri" panose="020F0502020204030204" pitchFamily="34" charset="0"/>
                <a:cs typeface="Mangal" panose="02040503050203030202" pitchFamily="18" charset="0"/>
              </a:rPr>
              <a:t>Seagulls fly and sing above,</a:t>
            </a:r>
            <a:br>
              <a:rPr lang="en-IN" sz="1400" dirty="0">
                <a:effectLst/>
                <a:latin typeface="Mangal" panose="02040503050203030202" pitchFamily="18" charset="0"/>
                <a:ea typeface="Calibri" panose="020F0502020204030204" pitchFamily="34" charset="0"/>
                <a:cs typeface="Mangal" panose="02040503050203030202" pitchFamily="18" charset="0"/>
              </a:rPr>
            </a:br>
            <a:r>
              <a:rPr lang="en-IN" sz="1400" dirty="0">
                <a:effectLst/>
                <a:latin typeface="Mangal" panose="02040503050203030202" pitchFamily="18" charset="0"/>
                <a:ea typeface="Calibri" panose="020F0502020204030204" pitchFamily="34" charset="0"/>
                <a:cs typeface="Mangal" panose="02040503050203030202" pitchFamily="18" charset="0"/>
              </a:rPr>
              <a:t>Filling the air with songs of love.</a:t>
            </a:r>
            <a:endParaRPr lang="en-IN" sz="1400" dirty="0">
              <a:effectLst/>
              <a:latin typeface="Calibri" panose="020F0502020204030204" pitchFamily="34" charset="0"/>
              <a:ea typeface="Calibri" panose="020F0502020204030204" pitchFamily="34" charset="0"/>
              <a:cs typeface="Mangal" panose="02040503050203030202" pitchFamily="18" charset="0"/>
            </a:endParaRPr>
          </a:p>
          <a:p>
            <a:pPr>
              <a:lnSpc>
                <a:spcPct val="107000"/>
              </a:lnSpc>
              <a:spcAft>
                <a:spcPts val="800"/>
              </a:spcAft>
              <a:buNone/>
            </a:pPr>
            <a:r>
              <a:rPr lang="en-IN" sz="1400" dirty="0">
                <a:effectLst/>
                <a:latin typeface="Mangal" panose="02040503050203030202" pitchFamily="18" charset="0"/>
                <a:ea typeface="Calibri" panose="020F0502020204030204" pitchFamily="34" charset="0"/>
                <a:cs typeface="Mangal" panose="02040503050203030202" pitchFamily="18" charset="0"/>
              </a:rPr>
              <a:t>The ocean breeze is cool and sweet,</a:t>
            </a:r>
            <a:br>
              <a:rPr lang="en-IN" sz="1400" dirty="0">
                <a:effectLst/>
                <a:latin typeface="Mangal" panose="02040503050203030202" pitchFamily="18" charset="0"/>
                <a:ea typeface="Calibri" panose="020F0502020204030204" pitchFamily="34" charset="0"/>
                <a:cs typeface="Mangal" panose="02040503050203030202" pitchFamily="18" charset="0"/>
              </a:rPr>
            </a:br>
            <a:r>
              <a:rPr lang="en-IN" sz="1400" dirty="0">
                <a:effectLst/>
                <a:latin typeface="Mangal" panose="02040503050203030202" pitchFamily="18" charset="0"/>
                <a:ea typeface="Calibri" panose="020F0502020204030204" pitchFamily="34" charset="0"/>
                <a:cs typeface="Mangal" panose="02040503050203030202" pitchFamily="18" charset="0"/>
              </a:rPr>
              <a:t>A perfect calm where sky and water meet.</a:t>
            </a:r>
            <a:br>
              <a:rPr lang="en-IN" sz="1400" dirty="0">
                <a:effectLst/>
                <a:latin typeface="Mangal" panose="02040503050203030202" pitchFamily="18" charset="0"/>
                <a:ea typeface="Calibri" panose="020F0502020204030204" pitchFamily="34" charset="0"/>
                <a:cs typeface="Mangal" panose="02040503050203030202" pitchFamily="18" charset="0"/>
              </a:rPr>
            </a:br>
            <a:r>
              <a:rPr lang="en-IN" sz="1400" dirty="0">
                <a:effectLst/>
                <a:latin typeface="Mangal" panose="02040503050203030202" pitchFamily="18" charset="0"/>
                <a:ea typeface="Calibri" panose="020F0502020204030204" pitchFamily="34" charset="0"/>
                <a:cs typeface="Mangal" panose="02040503050203030202" pitchFamily="18" charset="0"/>
              </a:rPr>
              <a:t>Shells and pebbles line the sand,</a:t>
            </a:r>
            <a:br>
              <a:rPr lang="en-IN" sz="1400" dirty="0">
                <a:effectLst/>
                <a:latin typeface="Mangal" panose="02040503050203030202" pitchFamily="18" charset="0"/>
                <a:ea typeface="Calibri" panose="020F0502020204030204" pitchFamily="34" charset="0"/>
                <a:cs typeface="Mangal" panose="02040503050203030202" pitchFamily="18" charset="0"/>
              </a:rPr>
            </a:br>
            <a:r>
              <a:rPr lang="en-IN" sz="1400" dirty="0">
                <a:effectLst/>
                <a:latin typeface="Mangal" panose="02040503050203030202" pitchFamily="18" charset="0"/>
                <a:ea typeface="Calibri" panose="020F0502020204030204" pitchFamily="34" charset="0"/>
                <a:cs typeface="Mangal" panose="02040503050203030202" pitchFamily="18" charset="0"/>
              </a:rPr>
              <a:t>Nature’s treasures from a distant land.</a:t>
            </a:r>
            <a:endParaRPr lang="en-IN" sz="1400" dirty="0">
              <a:effectLst/>
              <a:latin typeface="Calibri" panose="020F0502020204030204" pitchFamily="34" charset="0"/>
              <a:ea typeface="Calibri" panose="020F0502020204030204" pitchFamily="34" charset="0"/>
              <a:cs typeface="Mangal" panose="02040503050203030202" pitchFamily="18" charset="0"/>
            </a:endParaRPr>
          </a:p>
          <a:p>
            <a:pPr>
              <a:lnSpc>
                <a:spcPct val="107000"/>
              </a:lnSpc>
              <a:spcAft>
                <a:spcPts val="800"/>
              </a:spcAft>
              <a:buNone/>
            </a:pPr>
            <a:r>
              <a:rPr lang="en-IN" sz="1400" dirty="0">
                <a:effectLst/>
                <a:latin typeface="Mangal" panose="02040503050203030202" pitchFamily="18" charset="0"/>
                <a:ea typeface="Calibri" panose="020F0502020204030204" pitchFamily="34" charset="0"/>
                <a:cs typeface="Mangal" panose="02040503050203030202" pitchFamily="18" charset="0"/>
              </a:rPr>
              <a:t>At sunset, the ocean turns to gold,</a:t>
            </a:r>
            <a:br>
              <a:rPr lang="en-IN" sz="1400" dirty="0">
                <a:effectLst/>
                <a:latin typeface="Mangal" panose="02040503050203030202" pitchFamily="18" charset="0"/>
                <a:ea typeface="Calibri" panose="020F0502020204030204" pitchFamily="34" charset="0"/>
                <a:cs typeface="Mangal" panose="02040503050203030202" pitchFamily="18" charset="0"/>
              </a:rPr>
            </a:br>
            <a:r>
              <a:rPr lang="en-IN" sz="1400" dirty="0">
                <a:effectLst/>
                <a:latin typeface="Mangal" panose="02040503050203030202" pitchFamily="18" charset="0"/>
                <a:ea typeface="Calibri" panose="020F0502020204030204" pitchFamily="34" charset="0"/>
                <a:cs typeface="Mangal" panose="02040503050203030202" pitchFamily="18" charset="0"/>
              </a:rPr>
              <a:t>A beautiful story silently told.</a:t>
            </a:r>
            <a:br>
              <a:rPr lang="en-IN" sz="1400" dirty="0">
                <a:effectLst/>
                <a:latin typeface="Mangal" panose="02040503050203030202" pitchFamily="18" charset="0"/>
                <a:ea typeface="Calibri" panose="020F0502020204030204" pitchFamily="34" charset="0"/>
                <a:cs typeface="Mangal" panose="02040503050203030202" pitchFamily="18" charset="0"/>
              </a:rPr>
            </a:br>
            <a:r>
              <a:rPr lang="en-IN" sz="1400" dirty="0">
                <a:effectLst/>
                <a:latin typeface="Mangal" panose="02040503050203030202" pitchFamily="18" charset="0"/>
                <a:ea typeface="Calibri" panose="020F0502020204030204" pitchFamily="34" charset="0"/>
                <a:cs typeface="Mangal" panose="02040503050203030202" pitchFamily="18" charset="0"/>
              </a:rPr>
              <a:t>The calm ocean teaches us to be still,</a:t>
            </a:r>
            <a:br>
              <a:rPr lang="en-IN" sz="1400" dirty="0">
                <a:effectLst/>
                <a:latin typeface="Mangal" panose="02040503050203030202" pitchFamily="18" charset="0"/>
                <a:ea typeface="Calibri" panose="020F0502020204030204" pitchFamily="34" charset="0"/>
                <a:cs typeface="Mangal" panose="02040503050203030202" pitchFamily="18" charset="0"/>
              </a:rPr>
            </a:br>
            <a:r>
              <a:rPr lang="en-IN" sz="1400" dirty="0">
                <a:effectLst/>
                <a:latin typeface="Mangal" panose="02040503050203030202" pitchFamily="18" charset="0"/>
                <a:ea typeface="Calibri" panose="020F0502020204030204" pitchFamily="34" charset="0"/>
                <a:cs typeface="Mangal" panose="02040503050203030202" pitchFamily="18" charset="0"/>
              </a:rPr>
              <a:t>To find peace within, beyond all thrill.</a:t>
            </a:r>
            <a:endParaRPr lang="en-IN" sz="1400" dirty="0">
              <a:effectLst/>
              <a:latin typeface="Calibri" panose="020F0502020204030204" pitchFamily="34" charset="0"/>
              <a:ea typeface="Calibri" panose="020F0502020204030204" pitchFamily="34" charset="0"/>
              <a:cs typeface="Mangal" panose="02040503050203030202" pitchFamily="18" charset="0"/>
            </a:endParaRPr>
          </a:p>
          <a:p>
            <a:pPr>
              <a:lnSpc>
                <a:spcPct val="107000"/>
              </a:lnSpc>
              <a:spcAft>
                <a:spcPts val="800"/>
              </a:spcAft>
              <a:buNone/>
            </a:pPr>
            <a:r>
              <a:rPr lang="en-IN" sz="1400" dirty="0">
                <a:effectLst/>
                <a:latin typeface="Mangal" panose="02040503050203030202" pitchFamily="18" charset="0"/>
                <a:ea typeface="Calibri" panose="020F0502020204030204" pitchFamily="34" charset="0"/>
                <a:cs typeface="Mangal" panose="02040503050203030202" pitchFamily="18" charset="0"/>
              </a:rPr>
              <a:t>When life feels fast and days are long,</a:t>
            </a:r>
            <a:br>
              <a:rPr lang="en-IN" sz="1400" dirty="0">
                <a:effectLst/>
                <a:latin typeface="Mangal" panose="02040503050203030202" pitchFamily="18" charset="0"/>
                <a:ea typeface="Calibri" panose="020F0502020204030204" pitchFamily="34" charset="0"/>
                <a:cs typeface="Mangal" panose="02040503050203030202" pitchFamily="18" charset="0"/>
              </a:rPr>
            </a:br>
            <a:r>
              <a:rPr lang="en-IN" sz="1400" dirty="0">
                <a:effectLst/>
                <a:latin typeface="Mangal" panose="02040503050203030202" pitchFamily="18" charset="0"/>
                <a:ea typeface="Calibri" panose="020F0502020204030204" pitchFamily="34" charset="0"/>
                <a:cs typeface="Mangal" panose="02040503050203030202" pitchFamily="18" charset="0"/>
              </a:rPr>
              <a:t>The calm ocean’s quiet is a soothing song.</a:t>
            </a:r>
            <a:br>
              <a:rPr lang="en-IN" sz="1400" dirty="0">
                <a:effectLst/>
                <a:latin typeface="Mangal" panose="02040503050203030202" pitchFamily="18" charset="0"/>
                <a:ea typeface="Calibri" panose="020F0502020204030204" pitchFamily="34" charset="0"/>
                <a:cs typeface="Mangal" panose="02040503050203030202" pitchFamily="18" charset="0"/>
              </a:rPr>
            </a:br>
            <a:r>
              <a:rPr lang="en-IN" sz="1400" dirty="0">
                <a:effectLst/>
                <a:latin typeface="Mangal" panose="02040503050203030202" pitchFamily="18" charset="0"/>
                <a:ea typeface="Calibri" panose="020F0502020204030204" pitchFamily="34" charset="0"/>
                <a:cs typeface="Mangal" panose="02040503050203030202" pitchFamily="18" charset="0"/>
              </a:rPr>
              <a:t>It reminds us to breathe, to pause, to see,</a:t>
            </a:r>
            <a:br>
              <a:rPr lang="en-IN" sz="1400" dirty="0">
                <a:effectLst/>
                <a:latin typeface="Mangal" panose="02040503050203030202" pitchFamily="18" charset="0"/>
                <a:ea typeface="Calibri" panose="020F0502020204030204" pitchFamily="34" charset="0"/>
                <a:cs typeface="Mangal" panose="02040503050203030202" pitchFamily="18" charset="0"/>
              </a:rPr>
            </a:br>
            <a:r>
              <a:rPr lang="en-IN" sz="1400" dirty="0">
                <a:effectLst/>
                <a:latin typeface="Mangal" panose="02040503050203030202" pitchFamily="18" charset="0"/>
                <a:ea typeface="Calibri" panose="020F0502020204030204" pitchFamily="34" charset="0"/>
                <a:cs typeface="Mangal" panose="02040503050203030202" pitchFamily="18" charset="0"/>
              </a:rPr>
              <a:t>The simple beauty of being free.</a:t>
            </a:r>
            <a:endParaRPr lang="en-IN" sz="1400" dirty="0">
              <a:effectLst/>
              <a:latin typeface="Calibri" panose="020F0502020204030204" pitchFamily="34" charset="0"/>
              <a:ea typeface="Calibri" panose="020F0502020204030204" pitchFamily="34" charset="0"/>
              <a:cs typeface="Mangal" panose="02040503050203030202" pitchFamily="18" charset="0"/>
            </a:endParaRPr>
          </a:p>
          <a:p>
            <a:pPr>
              <a:lnSpc>
                <a:spcPct val="107000"/>
              </a:lnSpc>
              <a:spcAft>
                <a:spcPts val="800"/>
              </a:spcAft>
              <a:buNone/>
            </a:pPr>
            <a:r>
              <a:rPr lang="en-IN" sz="1400" dirty="0">
                <a:effectLst/>
                <a:latin typeface="Mangal" panose="02040503050203030202" pitchFamily="18" charset="0"/>
                <a:ea typeface="Calibri" panose="020F0502020204030204" pitchFamily="34" charset="0"/>
                <a:cs typeface="Mangal" panose="02040503050203030202" pitchFamily="18" charset="0"/>
              </a:rPr>
              <a:t>So whenever you feel lost or alone,</a:t>
            </a:r>
            <a:br>
              <a:rPr lang="en-IN" sz="1400" dirty="0">
                <a:effectLst/>
                <a:latin typeface="Mangal" panose="02040503050203030202" pitchFamily="18" charset="0"/>
                <a:ea typeface="Calibri" panose="020F0502020204030204" pitchFamily="34" charset="0"/>
                <a:cs typeface="Mangal" panose="02040503050203030202" pitchFamily="18" charset="0"/>
              </a:rPr>
            </a:br>
            <a:r>
              <a:rPr lang="en-IN" sz="1400" dirty="0">
                <a:effectLst/>
                <a:latin typeface="Mangal" panose="02040503050203030202" pitchFamily="18" charset="0"/>
                <a:ea typeface="Calibri" panose="020F0502020204030204" pitchFamily="34" charset="0"/>
                <a:cs typeface="Mangal" panose="02040503050203030202" pitchFamily="18" charset="0"/>
              </a:rPr>
              <a:t>Think of the calm ocean, its gentle tone.</a:t>
            </a:r>
            <a:br>
              <a:rPr lang="en-IN" sz="1400" dirty="0">
                <a:effectLst/>
                <a:latin typeface="Mangal" panose="02040503050203030202" pitchFamily="18" charset="0"/>
                <a:ea typeface="Calibri" panose="020F0502020204030204" pitchFamily="34" charset="0"/>
                <a:cs typeface="Mangal" panose="02040503050203030202" pitchFamily="18" charset="0"/>
              </a:rPr>
            </a:br>
            <a:r>
              <a:rPr lang="en-IN" sz="1400" dirty="0">
                <a:effectLst/>
                <a:latin typeface="Mangal" panose="02040503050203030202" pitchFamily="18" charset="0"/>
                <a:ea typeface="Calibri" panose="020F0502020204030204" pitchFamily="34" charset="0"/>
                <a:cs typeface="Mangal" panose="02040503050203030202" pitchFamily="18" charset="0"/>
              </a:rPr>
              <a:t>Its endless peace and soothing grace,</a:t>
            </a:r>
            <a:br>
              <a:rPr lang="en-IN" sz="1400" dirty="0">
                <a:effectLst/>
                <a:latin typeface="Mangal" panose="02040503050203030202" pitchFamily="18" charset="0"/>
                <a:ea typeface="Calibri" panose="020F0502020204030204" pitchFamily="34" charset="0"/>
                <a:cs typeface="Mangal" panose="02040503050203030202" pitchFamily="18" charset="0"/>
              </a:rPr>
            </a:br>
            <a:r>
              <a:rPr lang="en-IN" sz="1400" dirty="0">
                <a:effectLst/>
                <a:latin typeface="Mangal" panose="02040503050203030202" pitchFamily="18" charset="0"/>
                <a:ea typeface="Calibri" panose="020F0502020204030204" pitchFamily="34" charset="0"/>
                <a:cs typeface="Mangal" panose="02040503050203030202" pitchFamily="18" charset="0"/>
              </a:rPr>
              <a:t>A special, quiet, and loving place.</a:t>
            </a:r>
            <a:endParaRPr lang="en-IN" sz="1400" dirty="0">
              <a:effectLst/>
              <a:latin typeface="Calibri" panose="020F0502020204030204" pitchFamily="34" charset="0"/>
              <a:ea typeface="Calibri" panose="020F0502020204030204" pitchFamily="34" charset="0"/>
              <a:cs typeface="Mangal" panose="02040503050203030202" pitchFamily="18" charset="0"/>
            </a:endParaRPr>
          </a:p>
          <a:p>
            <a:pPr>
              <a:lnSpc>
                <a:spcPct val="107000"/>
              </a:lnSpc>
              <a:spcAft>
                <a:spcPts val="800"/>
              </a:spcAft>
            </a:pPr>
            <a:r>
              <a:rPr lang="en-US" sz="1400" dirty="0">
                <a:effectLst/>
                <a:latin typeface="Calibri" panose="020F0502020204030204" pitchFamily="34" charset="0"/>
                <a:ea typeface="Calibri" panose="020F0502020204030204" pitchFamily="34" charset="0"/>
                <a:cs typeface="Mangal" panose="02040503050203030202" pitchFamily="18" charset="0"/>
              </a:rPr>
              <a:t> </a:t>
            </a:r>
            <a:endParaRPr lang="en-IN" sz="1400" dirty="0">
              <a:effectLst/>
              <a:latin typeface="Calibri" panose="020F0502020204030204" pitchFamily="34" charset="0"/>
              <a:ea typeface="Calibri" panose="020F0502020204030204" pitchFamily="34" charset="0"/>
              <a:cs typeface="Mangal" panose="02040503050203030202" pitchFamily="18" charset="0"/>
            </a:endParaRPr>
          </a:p>
        </p:txBody>
      </p:sp>
      <p:pic>
        <p:nvPicPr>
          <p:cNvPr id="13" name="Picture 12">
            <a:extLst>
              <a:ext uri="{FF2B5EF4-FFF2-40B4-BE49-F238E27FC236}">
                <a16:creationId xmlns:a16="http://schemas.microsoft.com/office/drawing/2014/main" id="{E57C09B6-6065-EB53-2320-ECFC06F320B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850" y="1399224"/>
            <a:ext cx="1606939" cy="1440450"/>
          </a:xfrm>
          <a:prstGeom prst="rect">
            <a:avLst/>
          </a:prstGeom>
          <a:ln w="38100" cap="sq">
            <a:solidFill>
              <a:schemeClr val="tx2"/>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7868159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9E0496-4565-95A9-4C78-6BDA025F5A68}"/>
            </a:ext>
          </a:extLst>
        </p:cNvPr>
        <p:cNvGrpSpPr/>
        <p:nvPr/>
      </p:nvGrpSpPr>
      <p:grpSpPr>
        <a:xfrm>
          <a:off x="0" y="0"/>
          <a:ext cx="0" cy="0"/>
          <a:chOff x="0" y="0"/>
          <a:chExt cx="0" cy="0"/>
        </a:xfrm>
      </p:grpSpPr>
      <p:sp>
        <p:nvSpPr>
          <p:cNvPr id="2" name="AutoShape 4">
            <a:extLst>
              <a:ext uri="{FF2B5EF4-FFF2-40B4-BE49-F238E27FC236}">
                <a16:creationId xmlns:a16="http://schemas.microsoft.com/office/drawing/2014/main" id="{F03A422A-8551-5880-747E-302380BFA291}"/>
              </a:ext>
            </a:extLst>
          </p:cNvPr>
          <p:cNvSpPr/>
          <p:nvPr/>
        </p:nvSpPr>
        <p:spPr>
          <a:xfrm>
            <a:off x="0" y="1231900"/>
            <a:ext cx="7556500" cy="0"/>
          </a:xfrm>
          <a:prstGeom prst="line">
            <a:avLst/>
          </a:prstGeom>
          <a:ln>
            <a:solidFill>
              <a:schemeClr val="tx2"/>
            </a:solidFill>
            <a:headEnd type="none" w="sm" len="sm"/>
            <a:tailEnd type="none" w="sm" len="sm"/>
          </a:ln>
        </p:spPr>
        <p:style>
          <a:lnRef idx="2">
            <a:schemeClr val="dk1"/>
          </a:lnRef>
          <a:fillRef idx="0">
            <a:schemeClr val="dk1"/>
          </a:fillRef>
          <a:effectRef idx="1">
            <a:schemeClr val="dk1"/>
          </a:effectRef>
          <a:fontRef idx="minor">
            <a:schemeClr val="tx1"/>
          </a:fontRef>
        </p:style>
        <p:txBody>
          <a:bodyPr/>
          <a:lstStyle/>
          <a:p>
            <a:pPr algn="ctr">
              <a:lnSpc>
                <a:spcPct val="107000"/>
              </a:lnSpc>
              <a:spcAft>
                <a:spcPts val="800"/>
              </a:spcAft>
            </a:pPr>
            <a:endParaRPr lang="en-IN" sz="1800" kern="100" dirty="0">
              <a:effectLst/>
              <a:latin typeface="Calibri" panose="020F0502020204030204" pitchFamily="34" charset="0"/>
              <a:ea typeface="Calibri" panose="020F0502020204030204" pitchFamily="34" charset="0"/>
              <a:cs typeface="Raavi" panose="020B0502040204020203" pitchFamily="34" charset="0"/>
            </a:endParaRPr>
          </a:p>
        </p:txBody>
      </p:sp>
      <p:sp>
        <p:nvSpPr>
          <p:cNvPr id="21" name="Rectangle 20">
            <a:extLst>
              <a:ext uri="{FF2B5EF4-FFF2-40B4-BE49-F238E27FC236}">
                <a16:creationId xmlns:a16="http://schemas.microsoft.com/office/drawing/2014/main" id="{7B5C0E6F-FD03-FD8B-EF28-DD67ADF6C86E}"/>
              </a:ext>
            </a:extLst>
          </p:cNvPr>
          <p:cNvSpPr/>
          <p:nvPr/>
        </p:nvSpPr>
        <p:spPr>
          <a:xfrm>
            <a:off x="-1" y="10327640"/>
            <a:ext cx="7556500" cy="36576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sz="1200" dirty="0">
                <a:solidFill>
                  <a:srgbClr val="FFFFFF"/>
                </a:solidFill>
                <a:latin typeface="Segoe UI"/>
              </a:rPr>
              <a:t>The </a:t>
            </a:r>
            <a:r>
              <a:rPr sz="1200" dirty="0" err="1">
                <a:solidFill>
                  <a:srgbClr val="FFFFFF"/>
                </a:solidFill>
                <a:latin typeface="Segoe UI"/>
              </a:rPr>
              <a:t>Sandeepni</a:t>
            </a:r>
            <a:r>
              <a:rPr sz="1200" dirty="0">
                <a:solidFill>
                  <a:srgbClr val="FFFFFF"/>
                </a:solidFill>
                <a:latin typeface="Segoe UI"/>
              </a:rPr>
              <a:t> Chronicle | </a:t>
            </a:r>
            <a:r>
              <a:rPr lang="en-US" sz="1200" dirty="0">
                <a:solidFill>
                  <a:srgbClr val="FFFFFF"/>
                </a:solidFill>
                <a:latin typeface="Segoe UI"/>
              </a:rPr>
              <a:t>April</a:t>
            </a:r>
            <a:r>
              <a:rPr sz="1200" dirty="0">
                <a:solidFill>
                  <a:srgbClr val="FFFFFF"/>
                </a:solidFill>
                <a:latin typeface="Segoe UI"/>
              </a:rPr>
              <a:t> 2025</a:t>
            </a:r>
          </a:p>
        </p:txBody>
      </p:sp>
      <p:sp>
        <p:nvSpPr>
          <p:cNvPr id="10" name="AutoShape 4">
            <a:extLst>
              <a:ext uri="{FF2B5EF4-FFF2-40B4-BE49-F238E27FC236}">
                <a16:creationId xmlns:a16="http://schemas.microsoft.com/office/drawing/2014/main" id="{FA53D7CB-5A7F-9874-4702-166CDDBEC9FE}"/>
              </a:ext>
            </a:extLst>
          </p:cNvPr>
          <p:cNvSpPr/>
          <p:nvPr/>
        </p:nvSpPr>
        <p:spPr>
          <a:xfrm>
            <a:off x="0" y="824225"/>
            <a:ext cx="7556500" cy="10683"/>
          </a:xfrm>
          <a:prstGeom prst="line">
            <a:avLst/>
          </a:prstGeom>
          <a:ln>
            <a:solidFill>
              <a:schemeClr val="tx2"/>
            </a:solidFill>
            <a:headEnd type="none" w="sm" len="sm"/>
            <a:tailEnd type="none" w="sm" len="sm"/>
          </a:ln>
        </p:spPr>
        <p:style>
          <a:lnRef idx="2">
            <a:schemeClr val="dk1"/>
          </a:lnRef>
          <a:fillRef idx="0">
            <a:schemeClr val="dk1"/>
          </a:fillRef>
          <a:effectRef idx="1">
            <a:schemeClr val="dk1"/>
          </a:effectRef>
          <a:fontRef idx="minor">
            <a:schemeClr val="tx1"/>
          </a:fontRef>
        </p:style>
        <p:txBody>
          <a:bodyPr/>
          <a:lstStyle/>
          <a:p>
            <a:pPr algn="ctr">
              <a:lnSpc>
                <a:spcPct val="107000"/>
              </a:lnSpc>
              <a:spcAft>
                <a:spcPts val="800"/>
              </a:spcAft>
            </a:pPr>
            <a:endParaRPr lang="en-IN" sz="1800" kern="100" dirty="0">
              <a:effectLst/>
              <a:latin typeface="Calibri" panose="020F0502020204030204" pitchFamily="34" charset="0"/>
              <a:ea typeface="Calibri" panose="020F0502020204030204" pitchFamily="34" charset="0"/>
              <a:cs typeface="Raavi" panose="020B0502040204020203" pitchFamily="34" charset="0"/>
            </a:endParaRPr>
          </a:p>
        </p:txBody>
      </p:sp>
      <p:sp>
        <p:nvSpPr>
          <p:cNvPr id="12" name="AutoShape 4">
            <a:extLst>
              <a:ext uri="{FF2B5EF4-FFF2-40B4-BE49-F238E27FC236}">
                <a16:creationId xmlns:a16="http://schemas.microsoft.com/office/drawing/2014/main" id="{6C0FF620-6D02-0CCB-44A9-2EA3655A2850}"/>
              </a:ext>
            </a:extLst>
          </p:cNvPr>
          <p:cNvSpPr/>
          <p:nvPr/>
        </p:nvSpPr>
        <p:spPr>
          <a:xfrm>
            <a:off x="0" y="179497"/>
            <a:ext cx="7556500" cy="9535"/>
          </a:xfrm>
          <a:prstGeom prst="line">
            <a:avLst/>
          </a:prstGeom>
          <a:ln>
            <a:solidFill>
              <a:schemeClr val="tx2"/>
            </a:solidFill>
            <a:headEnd type="none" w="sm" len="sm"/>
            <a:tailEnd type="none" w="sm" len="sm"/>
          </a:ln>
        </p:spPr>
        <p:style>
          <a:lnRef idx="2">
            <a:schemeClr val="dk1"/>
          </a:lnRef>
          <a:fillRef idx="0">
            <a:schemeClr val="dk1"/>
          </a:fillRef>
          <a:effectRef idx="1">
            <a:schemeClr val="dk1"/>
          </a:effectRef>
          <a:fontRef idx="minor">
            <a:schemeClr val="tx1"/>
          </a:fontRef>
        </p:style>
        <p:txBody>
          <a:bodyPr/>
          <a:lstStyle/>
          <a:p>
            <a:pPr algn="ctr">
              <a:lnSpc>
                <a:spcPct val="107000"/>
              </a:lnSpc>
              <a:spcAft>
                <a:spcPts val="800"/>
              </a:spcAft>
            </a:pPr>
            <a:endParaRPr lang="en-IN" sz="1800" kern="100" dirty="0">
              <a:effectLst/>
              <a:latin typeface="Calibri" panose="020F0502020204030204" pitchFamily="34" charset="0"/>
              <a:ea typeface="Calibri" panose="020F0502020204030204" pitchFamily="34" charset="0"/>
              <a:cs typeface="Raavi" panose="020B0502040204020203" pitchFamily="34" charset="0"/>
            </a:endParaRPr>
          </a:p>
        </p:txBody>
      </p:sp>
      <p:sp>
        <p:nvSpPr>
          <p:cNvPr id="14" name="AutoShape 4">
            <a:extLst>
              <a:ext uri="{FF2B5EF4-FFF2-40B4-BE49-F238E27FC236}">
                <a16:creationId xmlns:a16="http://schemas.microsoft.com/office/drawing/2014/main" id="{D75B7D88-706F-6992-1465-EB591E7F204A}"/>
              </a:ext>
            </a:extLst>
          </p:cNvPr>
          <p:cNvSpPr/>
          <p:nvPr/>
        </p:nvSpPr>
        <p:spPr>
          <a:xfrm>
            <a:off x="0" y="10071100"/>
            <a:ext cx="7556500" cy="0"/>
          </a:xfrm>
          <a:prstGeom prst="line">
            <a:avLst/>
          </a:prstGeom>
          <a:ln>
            <a:solidFill>
              <a:schemeClr val="tx2"/>
            </a:solidFill>
            <a:headEnd type="none" w="sm" len="sm"/>
            <a:tailEnd type="none" w="sm" len="sm"/>
          </a:ln>
        </p:spPr>
        <p:style>
          <a:lnRef idx="2">
            <a:schemeClr val="dk1"/>
          </a:lnRef>
          <a:fillRef idx="0">
            <a:schemeClr val="dk1"/>
          </a:fillRef>
          <a:effectRef idx="1">
            <a:schemeClr val="dk1"/>
          </a:effectRef>
          <a:fontRef idx="minor">
            <a:schemeClr val="tx1"/>
          </a:fontRef>
        </p:style>
        <p:txBody>
          <a:bodyPr/>
          <a:lstStyle/>
          <a:p>
            <a:pPr algn="ctr">
              <a:lnSpc>
                <a:spcPct val="107000"/>
              </a:lnSpc>
              <a:spcAft>
                <a:spcPts val="800"/>
              </a:spcAft>
            </a:pPr>
            <a:endParaRPr lang="en-IN" sz="1800" kern="100" dirty="0">
              <a:effectLst/>
              <a:latin typeface="Calibri" panose="020F0502020204030204" pitchFamily="34" charset="0"/>
              <a:ea typeface="Calibri" panose="020F0502020204030204" pitchFamily="34" charset="0"/>
              <a:cs typeface="Raavi" panose="020B0502040204020203" pitchFamily="34" charset="0"/>
            </a:endParaRPr>
          </a:p>
        </p:txBody>
      </p:sp>
      <p:sp>
        <p:nvSpPr>
          <p:cNvPr id="4" name="TextBox 3">
            <a:extLst>
              <a:ext uri="{FF2B5EF4-FFF2-40B4-BE49-F238E27FC236}">
                <a16:creationId xmlns:a16="http://schemas.microsoft.com/office/drawing/2014/main" id="{C2A38080-874B-843A-F9F4-CD341A164429}"/>
              </a:ext>
            </a:extLst>
          </p:cNvPr>
          <p:cNvSpPr txBox="1"/>
          <p:nvPr/>
        </p:nvSpPr>
        <p:spPr>
          <a:xfrm>
            <a:off x="2639400" y="326624"/>
            <a:ext cx="2362200" cy="369332"/>
          </a:xfrm>
          <a:prstGeom prst="rect">
            <a:avLst/>
          </a:prstGeom>
          <a:noFill/>
        </p:spPr>
        <p:txBody>
          <a:bodyPr wrap="square">
            <a:spAutoFit/>
          </a:bodyPr>
          <a:lstStyle/>
          <a:p>
            <a:r>
              <a:rPr lang="hi-IN" b="1" dirty="0">
                <a:solidFill>
                  <a:schemeClr val="tx2"/>
                </a:solidFill>
              </a:rPr>
              <a:t>डिजिटल युग में शिक्षा</a:t>
            </a:r>
            <a:endParaRPr lang="en-IN" dirty="0">
              <a:solidFill>
                <a:schemeClr val="tx2"/>
              </a:solidFill>
            </a:endParaRPr>
          </a:p>
        </p:txBody>
      </p:sp>
      <p:sp>
        <p:nvSpPr>
          <p:cNvPr id="6" name="TextBox 5">
            <a:extLst>
              <a:ext uri="{FF2B5EF4-FFF2-40B4-BE49-F238E27FC236}">
                <a16:creationId xmlns:a16="http://schemas.microsoft.com/office/drawing/2014/main" id="{D77108EB-1C53-E4C0-C9DE-8C05F0E8008A}"/>
              </a:ext>
            </a:extLst>
          </p:cNvPr>
          <p:cNvSpPr txBox="1"/>
          <p:nvPr/>
        </p:nvSpPr>
        <p:spPr>
          <a:xfrm>
            <a:off x="158750" y="2884024"/>
            <a:ext cx="7162800" cy="6771084"/>
          </a:xfrm>
          <a:prstGeom prst="rect">
            <a:avLst/>
          </a:prstGeom>
          <a:noFill/>
        </p:spPr>
        <p:txBody>
          <a:bodyPr wrap="square">
            <a:spAutoFit/>
          </a:bodyPr>
          <a:lstStyle/>
          <a:p>
            <a:r>
              <a:rPr lang="hi-IN" sz="1400" dirty="0"/>
              <a:t>आज के समय में शिक्षा का स्वरूप पूरी तरह बदल गया है। डिजिटल युग ने शिक्षा के क्षेत्र में क्रांतिकारी बदलाव लाए हैं</a:t>
            </a:r>
            <a:r>
              <a:rPr lang="en-IN" sz="1400" dirty="0"/>
              <a:t>, </a:t>
            </a:r>
            <a:r>
              <a:rPr lang="hi-IN" sz="1400" dirty="0"/>
              <a:t>जिससे सीखने का तरीका और भी आसान और प्रभावशाली बन गया है।</a:t>
            </a:r>
            <a:endParaRPr lang="en-US" sz="1400" dirty="0"/>
          </a:p>
          <a:p>
            <a:endParaRPr lang="en-IN" sz="1400" dirty="0"/>
          </a:p>
          <a:p>
            <a:r>
              <a:rPr lang="hi-IN" sz="1400" dirty="0">
                <a:solidFill>
                  <a:schemeClr val="tx2"/>
                </a:solidFill>
              </a:rPr>
              <a:t>डिजिटल शिक्षा क्या है</a:t>
            </a:r>
            <a:r>
              <a:rPr lang="en-IN" sz="1400" dirty="0">
                <a:solidFill>
                  <a:schemeClr val="tx2"/>
                </a:solidFill>
              </a:rPr>
              <a:t>?</a:t>
            </a:r>
          </a:p>
          <a:p>
            <a:endParaRPr lang="en-IN" sz="1400" dirty="0"/>
          </a:p>
          <a:p>
            <a:r>
              <a:rPr lang="hi-IN" sz="1400" dirty="0"/>
              <a:t>डिजिटल शिक्षा का मतलब है कंप्यूटर</a:t>
            </a:r>
            <a:r>
              <a:rPr lang="en-IN" sz="1400" dirty="0"/>
              <a:t>, </a:t>
            </a:r>
            <a:r>
              <a:rPr lang="hi-IN" sz="1400" dirty="0"/>
              <a:t>इंटरनेट</a:t>
            </a:r>
            <a:r>
              <a:rPr lang="en-IN" sz="1400" dirty="0"/>
              <a:t>, </a:t>
            </a:r>
            <a:r>
              <a:rPr lang="hi-IN" sz="1400" dirty="0"/>
              <a:t>मोबाइल और अन्य तकनीकी उपकरणों का उपयोग करके शिक्षा प्राप्त करना। इसमें ऑनलाइन क्लास</a:t>
            </a:r>
            <a:r>
              <a:rPr lang="en-IN" sz="1400" dirty="0"/>
              <a:t>, </a:t>
            </a:r>
            <a:r>
              <a:rPr lang="hi-IN" sz="1400" dirty="0"/>
              <a:t>डिजिटल किताबें</a:t>
            </a:r>
            <a:r>
              <a:rPr lang="en-IN" sz="1400" dirty="0"/>
              <a:t>, </a:t>
            </a:r>
            <a:r>
              <a:rPr lang="hi-IN" sz="1400" dirty="0"/>
              <a:t>वीडियो लेक्चर</a:t>
            </a:r>
            <a:r>
              <a:rPr lang="en-IN" sz="1400" dirty="0"/>
              <a:t>, </a:t>
            </a:r>
            <a:r>
              <a:rPr lang="hi-IN" sz="1400" dirty="0"/>
              <a:t>और विभिन्न शैक्षिक ऐप्स शामिल हैं।</a:t>
            </a:r>
            <a:endParaRPr lang="en-US" sz="1400" dirty="0"/>
          </a:p>
          <a:p>
            <a:endParaRPr lang="en-IN" sz="1400" dirty="0"/>
          </a:p>
          <a:p>
            <a:r>
              <a:rPr lang="hi-IN" sz="1400" dirty="0">
                <a:solidFill>
                  <a:schemeClr val="tx2"/>
                </a:solidFill>
              </a:rPr>
              <a:t>डिजिटल शिक्षा के फायदे</a:t>
            </a:r>
            <a:endParaRPr lang="en-US" sz="1400" dirty="0">
              <a:solidFill>
                <a:schemeClr val="tx2"/>
              </a:solidFill>
            </a:endParaRPr>
          </a:p>
          <a:p>
            <a:endParaRPr lang="en-IN" sz="1400" dirty="0"/>
          </a:p>
          <a:p>
            <a:r>
              <a:rPr lang="hi-IN" sz="1400" dirty="0"/>
              <a:t>डिजिटल शिक्षा से विद्यार्थी कहीं भी और कभी भी पढ़ सकते हैं। इससे समय और स्थान की बाधाएं खत्म हो जाती हैं। छात्र अपनी गति से पढ़ाई कर सकते हैं और कठिन विषयों को भी आसानी से समझ सकते हैं। इसके अलावा</a:t>
            </a:r>
            <a:r>
              <a:rPr lang="en-IN" sz="1400" dirty="0"/>
              <a:t>, </a:t>
            </a:r>
            <a:r>
              <a:rPr lang="hi-IN" sz="1400" dirty="0"/>
              <a:t>डिजिटल शिक्षा में इंटरेक्टिव वीडियो और ग्राफिक्स की मदद से पढ़ाई मजेदार बन जाती है।</a:t>
            </a:r>
            <a:endParaRPr lang="en-US" sz="1400" dirty="0"/>
          </a:p>
          <a:p>
            <a:endParaRPr lang="en-IN" sz="1400" dirty="0">
              <a:solidFill>
                <a:schemeClr val="tx2"/>
              </a:solidFill>
            </a:endParaRPr>
          </a:p>
          <a:p>
            <a:r>
              <a:rPr lang="hi-IN" sz="1400" dirty="0">
                <a:solidFill>
                  <a:schemeClr val="tx2"/>
                </a:solidFill>
              </a:rPr>
              <a:t>डिजिटल शिक्षा के कुछ नुकसान</a:t>
            </a:r>
            <a:endParaRPr lang="en-US" sz="1400" dirty="0">
              <a:solidFill>
                <a:schemeClr val="tx2"/>
              </a:solidFill>
            </a:endParaRPr>
          </a:p>
          <a:p>
            <a:endParaRPr lang="en-IN" sz="1400" dirty="0"/>
          </a:p>
          <a:p>
            <a:r>
              <a:rPr lang="hi-IN" sz="1400" dirty="0"/>
              <a:t>हालांकि डिजिटल शिक्षा के फायदे अधिक हैं</a:t>
            </a:r>
            <a:r>
              <a:rPr lang="en-IN" sz="1400" dirty="0"/>
              <a:t>, </a:t>
            </a:r>
            <a:r>
              <a:rPr lang="hi-IN" sz="1400" dirty="0"/>
              <a:t>लेकिन इसके कुछ नुकसान भी हैं। लगातार कंप्यूटर और मोबाइल स्क्रीन के सामने बैठने से आंखों पर बुरा असर पड़ता है। साथ ही</a:t>
            </a:r>
            <a:r>
              <a:rPr lang="en-IN" sz="1400" dirty="0"/>
              <a:t>, </a:t>
            </a:r>
            <a:r>
              <a:rPr lang="hi-IN" sz="1400" dirty="0"/>
              <a:t>इंटरनेट पर गलत जानकारी मिलने का खतरा भी रहता है। इसलिए सही मार्गदर्शन और संतुलित उपयोग आवश्यक है।</a:t>
            </a:r>
            <a:endParaRPr lang="en-US" sz="1400" dirty="0"/>
          </a:p>
          <a:p>
            <a:endParaRPr lang="en-IN" sz="1400" dirty="0"/>
          </a:p>
          <a:p>
            <a:r>
              <a:rPr lang="hi-IN" sz="1400" dirty="0">
                <a:solidFill>
                  <a:schemeClr val="tx2"/>
                </a:solidFill>
              </a:rPr>
              <a:t>निष्कर्ष</a:t>
            </a:r>
            <a:endParaRPr lang="en-US" sz="1400" dirty="0">
              <a:solidFill>
                <a:schemeClr val="tx2"/>
              </a:solidFill>
            </a:endParaRPr>
          </a:p>
          <a:p>
            <a:endParaRPr lang="en-IN" sz="1400" dirty="0"/>
          </a:p>
          <a:p>
            <a:r>
              <a:rPr lang="hi-IN" sz="1400" dirty="0"/>
              <a:t>डिजिटल युग में शिक्षा ने सीखने के नए अवसर प्रदान किए हैं। शिक्षक और विद्यार्थी दोनों को इस तकनीक का सही उपयोग करना चाहिए ताकि शिक्षा का स्तर सुधरे और सभी को लाभ मिले। डिजिटल शिक्षा ने शिक्षा को अधिक सुलभ</a:t>
            </a:r>
            <a:r>
              <a:rPr lang="en-IN" sz="1400" dirty="0"/>
              <a:t>, </a:t>
            </a:r>
            <a:r>
              <a:rPr lang="hi-IN" sz="1400" dirty="0"/>
              <a:t>सरल और प्रभावी बना दिया है</a:t>
            </a:r>
            <a:r>
              <a:rPr lang="en-IN" sz="1400" dirty="0"/>
              <a:t>, </a:t>
            </a:r>
            <a:r>
              <a:rPr lang="hi-IN" sz="1400" dirty="0"/>
              <a:t>जिससे भविष्य की पीढ़ी बेहतर तरीके से तैयार हो सकती है।</a:t>
            </a:r>
            <a:endParaRPr lang="en-IN" sz="1400" dirty="0"/>
          </a:p>
          <a:p>
            <a:r>
              <a:rPr lang="en-US" sz="1400" dirty="0"/>
              <a:t> </a:t>
            </a:r>
            <a:endParaRPr lang="en-IN" sz="1400" dirty="0"/>
          </a:p>
        </p:txBody>
      </p:sp>
      <p:sp>
        <p:nvSpPr>
          <p:cNvPr id="3" name="TextBox 2">
            <a:extLst>
              <a:ext uri="{FF2B5EF4-FFF2-40B4-BE49-F238E27FC236}">
                <a16:creationId xmlns:a16="http://schemas.microsoft.com/office/drawing/2014/main" id="{1D124BE6-D0FC-A3D4-27D8-6EFFC35F3737}"/>
              </a:ext>
            </a:extLst>
          </p:cNvPr>
          <p:cNvSpPr txBox="1"/>
          <p:nvPr/>
        </p:nvSpPr>
        <p:spPr>
          <a:xfrm>
            <a:off x="2559050" y="871258"/>
            <a:ext cx="2362200" cy="307777"/>
          </a:xfrm>
          <a:prstGeom prst="rect">
            <a:avLst/>
          </a:prstGeom>
          <a:noFill/>
        </p:spPr>
        <p:txBody>
          <a:bodyPr wrap="square" rtlCol="0">
            <a:spAutoFit/>
          </a:bodyPr>
          <a:lstStyle/>
          <a:p>
            <a:r>
              <a:rPr lang="en-IN" sz="1400" b="1" dirty="0">
                <a:solidFill>
                  <a:schemeClr val="tx2"/>
                </a:solidFill>
                <a:latin typeface="Times New Roman" panose="02020603050405020304" pitchFamily="18" charset="0"/>
                <a:cs typeface="Times New Roman" panose="02020603050405020304" pitchFamily="18" charset="0"/>
              </a:rPr>
              <a:t>By:- Vandita  ( IX- Peace)</a:t>
            </a:r>
          </a:p>
        </p:txBody>
      </p:sp>
      <p:pic>
        <p:nvPicPr>
          <p:cNvPr id="7" name="Picture 6">
            <a:extLst>
              <a:ext uri="{FF2B5EF4-FFF2-40B4-BE49-F238E27FC236}">
                <a16:creationId xmlns:a16="http://schemas.microsoft.com/office/drawing/2014/main" id="{F52D6396-121F-4AF6-E7B9-1D52E050F0D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058500" y="1427197"/>
            <a:ext cx="1439499" cy="1319279"/>
          </a:xfrm>
          <a:prstGeom prst="rect">
            <a:avLst/>
          </a:prstGeom>
          <a:ln w="38100" cap="sq">
            <a:solidFill>
              <a:schemeClr val="tx2"/>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7831722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2466D2-D6D6-621B-AF69-1BF5C238BA83}"/>
            </a:ext>
          </a:extLst>
        </p:cNvPr>
        <p:cNvGrpSpPr/>
        <p:nvPr/>
      </p:nvGrpSpPr>
      <p:grpSpPr>
        <a:xfrm>
          <a:off x="0" y="0"/>
          <a:ext cx="0" cy="0"/>
          <a:chOff x="0" y="0"/>
          <a:chExt cx="0" cy="0"/>
        </a:xfrm>
      </p:grpSpPr>
      <p:sp>
        <p:nvSpPr>
          <p:cNvPr id="2" name="AutoShape 4">
            <a:extLst>
              <a:ext uri="{FF2B5EF4-FFF2-40B4-BE49-F238E27FC236}">
                <a16:creationId xmlns:a16="http://schemas.microsoft.com/office/drawing/2014/main" id="{8C7E7106-E9A1-C788-10B2-92256A33B06C}"/>
              </a:ext>
            </a:extLst>
          </p:cNvPr>
          <p:cNvSpPr/>
          <p:nvPr/>
        </p:nvSpPr>
        <p:spPr>
          <a:xfrm>
            <a:off x="0" y="1231900"/>
            <a:ext cx="7556500" cy="0"/>
          </a:xfrm>
          <a:prstGeom prst="line">
            <a:avLst/>
          </a:prstGeom>
          <a:ln>
            <a:solidFill>
              <a:schemeClr val="tx2"/>
            </a:solidFill>
            <a:headEnd type="none" w="sm" len="sm"/>
            <a:tailEnd type="none" w="sm" len="sm"/>
          </a:ln>
        </p:spPr>
        <p:style>
          <a:lnRef idx="2">
            <a:schemeClr val="dk1"/>
          </a:lnRef>
          <a:fillRef idx="0">
            <a:schemeClr val="dk1"/>
          </a:fillRef>
          <a:effectRef idx="1">
            <a:schemeClr val="dk1"/>
          </a:effectRef>
          <a:fontRef idx="minor">
            <a:schemeClr val="tx1"/>
          </a:fontRef>
        </p:style>
        <p:txBody>
          <a:bodyPr/>
          <a:lstStyle/>
          <a:p>
            <a:pPr algn="ctr">
              <a:lnSpc>
                <a:spcPct val="107000"/>
              </a:lnSpc>
              <a:spcAft>
                <a:spcPts val="800"/>
              </a:spcAft>
            </a:pPr>
            <a:endParaRPr lang="en-IN" sz="1800" kern="100" dirty="0">
              <a:effectLst/>
              <a:latin typeface="Calibri" panose="020F0502020204030204" pitchFamily="34" charset="0"/>
              <a:ea typeface="Calibri" panose="020F0502020204030204" pitchFamily="34" charset="0"/>
              <a:cs typeface="Raavi" panose="020B0502040204020203" pitchFamily="34" charset="0"/>
            </a:endParaRPr>
          </a:p>
        </p:txBody>
      </p:sp>
      <p:sp>
        <p:nvSpPr>
          <p:cNvPr id="21" name="Rectangle 20">
            <a:extLst>
              <a:ext uri="{FF2B5EF4-FFF2-40B4-BE49-F238E27FC236}">
                <a16:creationId xmlns:a16="http://schemas.microsoft.com/office/drawing/2014/main" id="{94F82449-9C02-1A96-E4E8-71721EEC269C}"/>
              </a:ext>
            </a:extLst>
          </p:cNvPr>
          <p:cNvSpPr/>
          <p:nvPr/>
        </p:nvSpPr>
        <p:spPr>
          <a:xfrm>
            <a:off x="-1" y="10327640"/>
            <a:ext cx="7556500" cy="36576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sz="1200" dirty="0">
                <a:solidFill>
                  <a:srgbClr val="FFFFFF"/>
                </a:solidFill>
                <a:latin typeface="Segoe UI"/>
              </a:rPr>
              <a:t>The Sandeepni Chronicle | </a:t>
            </a:r>
            <a:r>
              <a:rPr lang="en-US" sz="1200" dirty="0">
                <a:solidFill>
                  <a:srgbClr val="FFFFFF"/>
                </a:solidFill>
                <a:latin typeface="Segoe UI"/>
              </a:rPr>
              <a:t>April </a:t>
            </a:r>
            <a:r>
              <a:rPr sz="1200" dirty="0">
                <a:solidFill>
                  <a:srgbClr val="FFFFFF"/>
                </a:solidFill>
                <a:latin typeface="Segoe UI"/>
              </a:rPr>
              <a:t>2025</a:t>
            </a:r>
          </a:p>
        </p:txBody>
      </p:sp>
      <p:sp>
        <p:nvSpPr>
          <p:cNvPr id="10" name="AutoShape 4">
            <a:extLst>
              <a:ext uri="{FF2B5EF4-FFF2-40B4-BE49-F238E27FC236}">
                <a16:creationId xmlns:a16="http://schemas.microsoft.com/office/drawing/2014/main" id="{BFD43B17-96AB-370E-0577-2650144C5025}"/>
              </a:ext>
            </a:extLst>
          </p:cNvPr>
          <p:cNvSpPr/>
          <p:nvPr/>
        </p:nvSpPr>
        <p:spPr>
          <a:xfrm>
            <a:off x="0" y="824225"/>
            <a:ext cx="7556500" cy="10683"/>
          </a:xfrm>
          <a:prstGeom prst="line">
            <a:avLst/>
          </a:prstGeom>
          <a:ln>
            <a:solidFill>
              <a:schemeClr val="tx2"/>
            </a:solidFill>
            <a:headEnd type="none" w="sm" len="sm"/>
            <a:tailEnd type="none" w="sm" len="sm"/>
          </a:ln>
        </p:spPr>
        <p:style>
          <a:lnRef idx="2">
            <a:schemeClr val="dk1"/>
          </a:lnRef>
          <a:fillRef idx="0">
            <a:schemeClr val="dk1"/>
          </a:fillRef>
          <a:effectRef idx="1">
            <a:schemeClr val="dk1"/>
          </a:effectRef>
          <a:fontRef idx="minor">
            <a:schemeClr val="tx1"/>
          </a:fontRef>
        </p:style>
        <p:txBody>
          <a:bodyPr/>
          <a:lstStyle/>
          <a:p>
            <a:pPr algn="ctr">
              <a:lnSpc>
                <a:spcPct val="107000"/>
              </a:lnSpc>
              <a:spcAft>
                <a:spcPts val="800"/>
              </a:spcAft>
            </a:pPr>
            <a:endParaRPr lang="en-IN" sz="1800" kern="100" dirty="0">
              <a:effectLst/>
              <a:latin typeface="Calibri" panose="020F0502020204030204" pitchFamily="34" charset="0"/>
              <a:ea typeface="Calibri" panose="020F0502020204030204" pitchFamily="34" charset="0"/>
              <a:cs typeface="Raavi" panose="020B0502040204020203" pitchFamily="34" charset="0"/>
            </a:endParaRPr>
          </a:p>
        </p:txBody>
      </p:sp>
      <p:sp>
        <p:nvSpPr>
          <p:cNvPr id="12" name="AutoShape 4">
            <a:extLst>
              <a:ext uri="{FF2B5EF4-FFF2-40B4-BE49-F238E27FC236}">
                <a16:creationId xmlns:a16="http://schemas.microsoft.com/office/drawing/2014/main" id="{13CFAC85-71A8-0D7D-615D-0D28E5EF5EA8}"/>
              </a:ext>
            </a:extLst>
          </p:cNvPr>
          <p:cNvSpPr/>
          <p:nvPr/>
        </p:nvSpPr>
        <p:spPr>
          <a:xfrm>
            <a:off x="0" y="179497"/>
            <a:ext cx="7556500" cy="9535"/>
          </a:xfrm>
          <a:prstGeom prst="line">
            <a:avLst/>
          </a:prstGeom>
          <a:ln>
            <a:solidFill>
              <a:schemeClr val="tx2"/>
            </a:solidFill>
            <a:headEnd type="none" w="sm" len="sm"/>
            <a:tailEnd type="none" w="sm" len="sm"/>
          </a:ln>
        </p:spPr>
        <p:style>
          <a:lnRef idx="2">
            <a:schemeClr val="dk1"/>
          </a:lnRef>
          <a:fillRef idx="0">
            <a:schemeClr val="dk1"/>
          </a:fillRef>
          <a:effectRef idx="1">
            <a:schemeClr val="dk1"/>
          </a:effectRef>
          <a:fontRef idx="minor">
            <a:schemeClr val="tx1"/>
          </a:fontRef>
        </p:style>
        <p:txBody>
          <a:bodyPr/>
          <a:lstStyle/>
          <a:p>
            <a:pPr algn="ctr">
              <a:lnSpc>
                <a:spcPct val="107000"/>
              </a:lnSpc>
              <a:spcAft>
                <a:spcPts val="800"/>
              </a:spcAft>
            </a:pPr>
            <a:endParaRPr lang="en-IN" sz="1800" kern="100" dirty="0">
              <a:effectLst/>
              <a:latin typeface="Calibri" panose="020F0502020204030204" pitchFamily="34" charset="0"/>
              <a:ea typeface="Calibri" panose="020F0502020204030204" pitchFamily="34" charset="0"/>
              <a:cs typeface="Raavi" panose="020B0502040204020203" pitchFamily="34" charset="0"/>
            </a:endParaRPr>
          </a:p>
        </p:txBody>
      </p:sp>
      <p:sp>
        <p:nvSpPr>
          <p:cNvPr id="14" name="AutoShape 4">
            <a:extLst>
              <a:ext uri="{FF2B5EF4-FFF2-40B4-BE49-F238E27FC236}">
                <a16:creationId xmlns:a16="http://schemas.microsoft.com/office/drawing/2014/main" id="{E4DFE347-0D86-A186-B989-637DD4FD51D4}"/>
              </a:ext>
            </a:extLst>
          </p:cNvPr>
          <p:cNvSpPr/>
          <p:nvPr/>
        </p:nvSpPr>
        <p:spPr>
          <a:xfrm>
            <a:off x="0" y="10071100"/>
            <a:ext cx="7556500" cy="0"/>
          </a:xfrm>
          <a:prstGeom prst="line">
            <a:avLst/>
          </a:prstGeom>
          <a:ln>
            <a:solidFill>
              <a:schemeClr val="tx2"/>
            </a:solidFill>
            <a:headEnd type="none" w="sm" len="sm"/>
            <a:tailEnd type="none" w="sm" len="sm"/>
          </a:ln>
        </p:spPr>
        <p:style>
          <a:lnRef idx="2">
            <a:schemeClr val="dk1"/>
          </a:lnRef>
          <a:fillRef idx="0">
            <a:schemeClr val="dk1"/>
          </a:fillRef>
          <a:effectRef idx="1">
            <a:schemeClr val="dk1"/>
          </a:effectRef>
          <a:fontRef idx="minor">
            <a:schemeClr val="tx1"/>
          </a:fontRef>
        </p:style>
        <p:txBody>
          <a:bodyPr/>
          <a:lstStyle/>
          <a:p>
            <a:pPr algn="ctr">
              <a:lnSpc>
                <a:spcPct val="107000"/>
              </a:lnSpc>
              <a:spcAft>
                <a:spcPts val="800"/>
              </a:spcAft>
            </a:pPr>
            <a:endParaRPr lang="en-IN" sz="1800" kern="100" dirty="0">
              <a:effectLst/>
              <a:latin typeface="Calibri" panose="020F0502020204030204" pitchFamily="34" charset="0"/>
              <a:ea typeface="Calibri" panose="020F0502020204030204" pitchFamily="34" charset="0"/>
              <a:cs typeface="Raavi" panose="020B0502040204020203" pitchFamily="34" charset="0"/>
            </a:endParaRPr>
          </a:p>
        </p:txBody>
      </p:sp>
      <p:sp>
        <p:nvSpPr>
          <p:cNvPr id="3" name="TextBox 2">
            <a:extLst>
              <a:ext uri="{FF2B5EF4-FFF2-40B4-BE49-F238E27FC236}">
                <a16:creationId xmlns:a16="http://schemas.microsoft.com/office/drawing/2014/main" id="{6E434FF4-22AB-D513-B8C7-F5152729CF9A}"/>
              </a:ext>
            </a:extLst>
          </p:cNvPr>
          <p:cNvSpPr txBox="1"/>
          <p:nvPr/>
        </p:nvSpPr>
        <p:spPr>
          <a:xfrm>
            <a:off x="1909358" y="320579"/>
            <a:ext cx="4267202" cy="400110"/>
          </a:xfrm>
          <a:prstGeom prst="rect">
            <a:avLst/>
          </a:prstGeom>
          <a:noFill/>
        </p:spPr>
        <p:txBody>
          <a:bodyPr wrap="square" rtlCol="0">
            <a:spAutoFit/>
          </a:bodyPr>
          <a:lstStyle/>
          <a:p>
            <a:r>
              <a:rPr lang="pa-IN" sz="2000" b="1" dirty="0">
                <a:solidFill>
                  <a:schemeClr val="tx2"/>
                </a:solidFill>
              </a:rPr>
              <a:t>ਸਿਹਤਮੰਦ ਜੀਵਨ ਲਈ ਸਿਹਤਮੰਦ ਖੁਰਾਕ</a:t>
            </a:r>
            <a:endParaRPr lang="en-IN" sz="2000" dirty="0">
              <a:solidFill>
                <a:schemeClr val="tx2"/>
              </a:solidFill>
            </a:endParaRPr>
          </a:p>
        </p:txBody>
      </p:sp>
      <p:pic>
        <p:nvPicPr>
          <p:cNvPr id="5" name="Picture 4">
            <a:extLst>
              <a:ext uri="{FF2B5EF4-FFF2-40B4-BE49-F238E27FC236}">
                <a16:creationId xmlns:a16="http://schemas.microsoft.com/office/drawing/2014/main" id="{7E5E6476-BBC8-4185-136B-E78C70B2EB4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901950" y="1493034"/>
            <a:ext cx="1752600" cy="1809887"/>
          </a:xfrm>
          <a:prstGeom prst="rect">
            <a:avLst/>
          </a:prstGeom>
          <a:ln w="38100" cap="sq">
            <a:solidFill>
              <a:schemeClr val="tx2"/>
            </a:solidFill>
            <a:prstDash val="solid"/>
            <a:miter lim="800000"/>
          </a:ln>
          <a:effectLst>
            <a:outerShdw blurRad="50800" dist="38100" dir="2700000" algn="tl" rotWithShape="0">
              <a:srgbClr val="000000">
                <a:alpha val="43000"/>
              </a:srgbClr>
            </a:outerShdw>
          </a:effectLst>
        </p:spPr>
      </p:pic>
      <p:sp>
        <p:nvSpPr>
          <p:cNvPr id="6" name="TextBox 5">
            <a:extLst>
              <a:ext uri="{FF2B5EF4-FFF2-40B4-BE49-F238E27FC236}">
                <a16:creationId xmlns:a16="http://schemas.microsoft.com/office/drawing/2014/main" id="{499F751E-13E3-59ED-D0F7-88FCFDD4DD16}"/>
              </a:ext>
            </a:extLst>
          </p:cNvPr>
          <p:cNvSpPr txBox="1"/>
          <p:nvPr/>
        </p:nvSpPr>
        <p:spPr>
          <a:xfrm>
            <a:off x="2635250" y="904164"/>
            <a:ext cx="3048000" cy="307777"/>
          </a:xfrm>
          <a:prstGeom prst="rect">
            <a:avLst/>
          </a:prstGeom>
          <a:noFill/>
        </p:spPr>
        <p:txBody>
          <a:bodyPr wrap="square" rtlCol="0">
            <a:spAutoFit/>
          </a:bodyPr>
          <a:lstStyle/>
          <a:p>
            <a:r>
              <a:rPr lang="en-IN" sz="1400" b="1" dirty="0">
                <a:solidFill>
                  <a:schemeClr val="tx2"/>
                </a:solidFill>
                <a:latin typeface="Times New Roman" panose="02020603050405020304" pitchFamily="18" charset="0"/>
                <a:cs typeface="Times New Roman" panose="02020603050405020304" pitchFamily="18" charset="0"/>
              </a:rPr>
              <a:t>  By:- Varnika Kaur ( X-Loyal)</a:t>
            </a:r>
          </a:p>
        </p:txBody>
      </p:sp>
      <p:sp>
        <p:nvSpPr>
          <p:cNvPr id="7" name="TextBox 6">
            <a:extLst>
              <a:ext uri="{FF2B5EF4-FFF2-40B4-BE49-F238E27FC236}">
                <a16:creationId xmlns:a16="http://schemas.microsoft.com/office/drawing/2014/main" id="{B860F2CC-A7E6-9361-6DCE-D63AAE9EB5B1}"/>
              </a:ext>
            </a:extLst>
          </p:cNvPr>
          <p:cNvSpPr txBox="1"/>
          <p:nvPr/>
        </p:nvSpPr>
        <p:spPr>
          <a:xfrm>
            <a:off x="196850" y="3676983"/>
            <a:ext cx="7010400" cy="6137578"/>
          </a:xfrm>
          <a:prstGeom prst="rect">
            <a:avLst/>
          </a:prstGeom>
          <a:noFill/>
        </p:spPr>
        <p:txBody>
          <a:bodyPr wrap="square">
            <a:spAutoFit/>
          </a:bodyPr>
          <a:lstStyle/>
          <a:p>
            <a:pPr algn="just">
              <a:lnSpc>
                <a:spcPct val="107000"/>
              </a:lnSpc>
              <a:spcAft>
                <a:spcPts val="800"/>
              </a:spcAft>
              <a:buNone/>
            </a:pPr>
            <a:r>
              <a:rPr lang="pa-IN" sz="1400" dirty="0">
                <a:effectLst/>
                <a:latin typeface="Times New Roman" panose="02020603050405020304" pitchFamily="18" charset="0"/>
                <a:ea typeface="Calibri" panose="020F0502020204030204" pitchFamily="34" charset="0"/>
                <a:cs typeface="Raavi" panose="020B0502040204020203" pitchFamily="34" charset="0"/>
              </a:rPr>
              <a:t>ਸਿਹਤਮੰਦ</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ਜੀਵਨ</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ਜਿਉਣ</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ਲਈ</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ਸਿਹਤਮੰਦ</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ਖੁਰਾਕ</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ਬਹੁਤ</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ਜਰੂਰੀ</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ਹੈ</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ਸਰੀਰ</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ਨੂੰ</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ਤੰਦਰੁਸਤ</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ਅਤੇ</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ਤਾਕਤਵਰ</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ਬਣਾਉਣ</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ਲਈ</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ਸਹੀ</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ਅਤੇ</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ਪੋਸ਼ਣ</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ਭਰੀ</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ਖੁਰਾਕ</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ਲੈਣਾ</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ਬਹੁਤ</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ਮਹੱਤਵਪੂਰਨ</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ਹੁੰਦਾ</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ਹੈ</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ਸਿਹਤਮੰਦ</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ਖੁਰਾਕ</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ਉਹ</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ਹੁੰਦੀ</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ਹੈ</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ਜਿਸ</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ਵਿੱਚ</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ਸਾਡੇ</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ਸਰੀਰ</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ਲਈ</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ਜ਼ਰੂਰੀ</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ਸਾਰੇ</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ਪੋਸ਼ਕ</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ਤੱਤ</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ਸ਼ਾਮਿਲ</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ਹੋਣ</a:t>
            </a:r>
            <a:r>
              <a:rPr lang="en-IN"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ਜਿਵੇਂ</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ਕਿ</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ਪ੍ਰੋਟੀਨ</a:t>
            </a:r>
            <a:r>
              <a:rPr lang="en-IN"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ਕਾਰਬੋਹਾਈਡ੍ਰੇਟ</a:t>
            </a:r>
            <a:r>
              <a:rPr lang="en-IN"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ਵਿੱਟਾਮਿਨ</a:t>
            </a:r>
            <a:r>
              <a:rPr lang="en-IN"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ਮਿਨਰਲ</a:t>
            </a:r>
            <a:r>
              <a:rPr lang="en-IN"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ਫਾਈਬਰ</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ਅਤੇ</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ਸਿਹਤਮੰਦ</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ਫੈਟ</a:t>
            </a:r>
            <a:r>
              <a:rPr lang="hi-IN" sz="1400" dirty="0">
                <a:effectLst/>
                <a:latin typeface="Times New Roman" panose="02020603050405020304" pitchFamily="18" charset="0"/>
                <a:ea typeface="Calibri" panose="020F0502020204030204" pitchFamily="34" charset="0"/>
                <a:cs typeface="Mangal" panose="02040503050203030202" pitchFamily="18" charset="0"/>
              </a:rPr>
              <a:t>।</a:t>
            </a:r>
            <a:endParaRPr lang="en-IN"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buNone/>
            </a:pPr>
            <a:r>
              <a:rPr lang="pa-IN" sz="1400" dirty="0">
                <a:effectLst/>
                <a:latin typeface="Times New Roman" panose="02020603050405020304" pitchFamily="18" charset="0"/>
                <a:ea typeface="Calibri" panose="020F0502020204030204" pitchFamily="34" charset="0"/>
                <a:cs typeface="Raavi" panose="020B0502040204020203" pitchFamily="34" charset="0"/>
              </a:rPr>
              <a:t>ਸਿਹਤਮੰਦ</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ਖੁਰਾਕ</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ਵਿੱਚ</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ਸਬਜ਼ੀਆਂ</a:t>
            </a:r>
            <a:r>
              <a:rPr lang="en-IN"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ਫਲ</a:t>
            </a:r>
            <a:r>
              <a:rPr lang="en-IN"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ਅਨਾਜ</a:t>
            </a:r>
            <a:r>
              <a:rPr lang="en-IN"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ਦਾਲਾਂ</a:t>
            </a:r>
            <a:r>
              <a:rPr lang="en-IN"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ਦੁੱਧ</a:t>
            </a:r>
            <a:r>
              <a:rPr lang="en-IN"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ਦਹੀਂ</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ਅਤੇ</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ਨਟਸ</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ਵਰਗੀਆਂ</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ਚੀਜ਼ਾਂ</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ਸ਼ਾਮਿਲ</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ਹੁੰਦੀਆਂ</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ਹਨ</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ਸਬਜ਼ੀਆਂ</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ਅਤੇ</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ਫਲਾਂ</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ਸਾਡੇ</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ਸਰੀਰ</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ਨੂੰ</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ਵਿੱਟਾਮਿਨ</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ਅਤੇ</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ਮਿਨਰਲ</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ਦੇਣ</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ਵਿੱਚ</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ਮਦਦ</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ਕਰਦੀਆਂ</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ਹਨ</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ਜੋ</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ਸਾਡੇ</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ਰੋਗ</a:t>
            </a:r>
            <a:r>
              <a:rPr lang="pa-IN" sz="1400" dirty="0">
                <a:effectLst/>
                <a:latin typeface="Times New Roman" panose="02020603050405020304" pitchFamily="18" charset="0"/>
                <a:ea typeface="Calibri" panose="020F0502020204030204" pitchFamily="34" charset="0"/>
                <a:cs typeface="Mangal" panose="02040503050203030202" pitchFamily="18" charset="0"/>
              </a:rPr>
              <a:t>-</a:t>
            </a:r>
            <a:r>
              <a:rPr lang="pa-IN" sz="1400" dirty="0">
                <a:effectLst/>
                <a:latin typeface="Times New Roman" panose="02020603050405020304" pitchFamily="18" charset="0"/>
                <a:ea typeface="Calibri" panose="020F0502020204030204" pitchFamily="34" charset="0"/>
                <a:cs typeface="Raavi" panose="020B0502040204020203" pitchFamily="34" charset="0"/>
              </a:rPr>
              <a:t>ਪ੍ਰਤੀਰੋਧਕ</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ਤੰਤਰ</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ਨੂੰ</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ਮਜ਼ਬੂਤ</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ਬਣਾਉਂਦੇ</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ਹਨ</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ਦਾਲਾਂ</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ਅਤੇ</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ਅਨਾਜ</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ਪ੍ਰੋਟੀਨ</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ਅਤੇ</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ਕਾਰਬੋਹਾਈਡ੍ਰੇਟ</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ਦੇ</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ਸਰੋਤ</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ਹਨ</a:t>
            </a:r>
            <a:r>
              <a:rPr lang="en-IN"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ਜੋ</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ਸਾਡੇ</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ਸਰੀਰ</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ਨੂੰ</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ਤਾਕਤ</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ਅਤੇ</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ਉਰਜਾ</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ਦਿੰਦੇ</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ਹਨ</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ਦੁੱਧ</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ਅਤੇ</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ਦੁੱਧ</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ਤੋਂ</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ਬਣੀ</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ਚੀਜ਼ਾਂ</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ਹੱਡੀਆਂ</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ਨੂੰ</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ਮਜ਼ਬੂਤ</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ਬਣਾਉਂਦੀਆਂ</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ਹਨ</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ਕਿਉਂਕਿ</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ਇਹ</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ਕੈਲਸ਼ੀਅਮ</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ਦਾ</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ਵਧੀਆ</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ਸਰੋਤ</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ਹੁੰਦੀਆਂ</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ਹਨ</a:t>
            </a:r>
            <a:r>
              <a:rPr lang="hi-IN" sz="1400" dirty="0">
                <a:effectLst/>
                <a:latin typeface="Times New Roman" panose="02020603050405020304" pitchFamily="18" charset="0"/>
                <a:ea typeface="Calibri" panose="020F0502020204030204" pitchFamily="34" charset="0"/>
                <a:cs typeface="Mangal" panose="02040503050203030202" pitchFamily="18" charset="0"/>
              </a:rPr>
              <a:t>।</a:t>
            </a:r>
            <a:endParaRPr lang="en-IN"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buNone/>
            </a:pPr>
            <a:r>
              <a:rPr lang="pa-IN" sz="1400" dirty="0">
                <a:effectLst/>
                <a:latin typeface="Times New Roman" panose="02020603050405020304" pitchFamily="18" charset="0"/>
                <a:ea typeface="Calibri" panose="020F0502020204030204" pitchFamily="34" charset="0"/>
                <a:cs typeface="Raavi" panose="020B0502040204020203" pitchFamily="34" charset="0"/>
              </a:rPr>
              <a:t>ਸਿਹਤਮੰਦ</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ਜੀਵਨ</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ਲਈ</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ਸਿਰਫ</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ਖਾਣਾ</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ਹੀ</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ਨਹੀਂ</a:t>
            </a:r>
            <a:r>
              <a:rPr lang="en-IN"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ਸਹੀ</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ਸਮੇਂ</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ਤੇ</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ਖਾਣਾ</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ਵੀ</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ਜ਼ਰੂਰੀ</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ਹੈ</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ਸਵੇਰੇ</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ਦਾ</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ਨਾਸ਼ਤਾ</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ਛੱਡਣਾ</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ਜਾਂ</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ਬਹੁਤ</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ਜ਼ਿਆਦਾ</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ਤੇਲ</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ਅਤੇ</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ਮਿੱਠਾ</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ਖਾਣਾ</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ਸਿਹਤ</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ਲਈ</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ਨੁਕਸਾਨਦਾਇਕ</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ਹੁੰਦਾ</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ਹੈ</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ਅਸੀਂ</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ਹਰ</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ਦਿਨ</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ਤਾਜ਼ਾ</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ਅਤੇ</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ਪੋਸ਼ਕ</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ਤੱਤਾਂ</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ਨਾਲ</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ਭਰਪੂਰ</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ਖਾਣਾ</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ਖਾਣਾ</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ਚਾਹੀਦਾ</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ਹੈ</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ਇਸ</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ਤੋਂ</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ਇਲਾਵਾ</a:t>
            </a:r>
            <a:r>
              <a:rPr lang="en-IN"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ਜੰਕ</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ਫੂਡ</a:t>
            </a:r>
            <a:r>
              <a:rPr lang="en-IN"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ਜਿਵੇਂ</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ਕਿ</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ਚਿਪਸ</a:t>
            </a:r>
            <a:r>
              <a:rPr lang="en-IN"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ਕੋਲਡ</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ਡ੍ਰਿੰਕਸ</a:t>
            </a:r>
            <a:r>
              <a:rPr lang="en-IN"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ਬਰਗਰ</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ਅਤੇ</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ਫ੍ਰਾਇਡ</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ਫੂਡ</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ਤੋਂ</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ਦੂਰ</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ਰਹਿਣਾ</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ਚਾਹੀਦਾ</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ਹੈ</a:t>
            </a:r>
            <a:r>
              <a:rPr lang="en-IN"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ਕਿਉਂਕਿ</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ਇਹ</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ਸਰੀਰ</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ਵਿੱਚ</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ਕਈ</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ਬਿਮਾਰੀਆਂ</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ਜਿਵੇਂ</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ਕਿ</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ਮੋਟਾਪਾ</a:t>
            </a:r>
            <a:r>
              <a:rPr lang="en-IN"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ਸ਼ੂਗਰ</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ਅਤੇ</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ਹਾਰਟ</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ਦੀਆਂ</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ਬਿਮਾਰੀਆਂ</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ਪੈਦਾ</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ਕਰ</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ਸਕਦੇ</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ਹਨ</a:t>
            </a:r>
            <a:r>
              <a:rPr lang="hi-IN" sz="1400" dirty="0">
                <a:effectLst/>
                <a:latin typeface="Times New Roman" panose="02020603050405020304" pitchFamily="18" charset="0"/>
                <a:ea typeface="Calibri" panose="020F0502020204030204" pitchFamily="34" charset="0"/>
                <a:cs typeface="Mangal" panose="02040503050203030202" pitchFamily="18" charset="0"/>
              </a:rPr>
              <a:t>।</a:t>
            </a:r>
            <a:endParaRPr lang="en-IN"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buNone/>
            </a:pPr>
            <a:r>
              <a:rPr lang="pa-IN" sz="1400" dirty="0">
                <a:effectLst/>
                <a:latin typeface="Times New Roman" panose="02020603050405020304" pitchFamily="18" charset="0"/>
                <a:ea typeface="Calibri" panose="020F0502020204030204" pitchFamily="34" charset="0"/>
                <a:cs typeface="Raavi" panose="020B0502040204020203" pitchFamily="34" charset="0"/>
              </a:rPr>
              <a:t>ਸਿਹਤਮੰਦ</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ਜੀਵਨ</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ਲਈ</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ਪਾਣੀ</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ਪੀਣਾ</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ਵੀ</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ਬਹੁਤ</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ਜਰੂਰੀ</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ਹੈ</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ਦਿਨ</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ਵਿੱਚ</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ਘੱਟੋ</a:t>
            </a:r>
            <a:r>
              <a:rPr lang="pa-IN" sz="1400" dirty="0">
                <a:effectLst/>
                <a:latin typeface="Times New Roman" panose="02020603050405020304" pitchFamily="18" charset="0"/>
                <a:ea typeface="Calibri" panose="020F0502020204030204" pitchFamily="34" charset="0"/>
                <a:cs typeface="Mangal" panose="02040503050203030202" pitchFamily="18" charset="0"/>
              </a:rPr>
              <a:t>-</a:t>
            </a:r>
            <a:r>
              <a:rPr lang="pa-IN" sz="1400" dirty="0">
                <a:effectLst/>
                <a:latin typeface="Times New Roman" panose="02020603050405020304" pitchFamily="18" charset="0"/>
                <a:ea typeface="Calibri" panose="020F0502020204030204" pitchFamily="34" charset="0"/>
                <a:cs typeface="Raavi" panose="020B0502040204020203" pitchFamily="34" charset="0"/>
              </a:rPr>
              <a:t>ਘੱਟ</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en-IN" sz="1400" dirty="0">
                <a:effectLst/>
                <a:latin typeface="Times New Roman" panose="02020603050405020304" pitchFamily="18" charset="0"/>
                <a:ea typeface="Calibri" panose="020F0502020204030204" pitchFamily="34" charset="0"/>
                <a:cs typeface="Times New Roman" panose="02020603050405020304" pitchFamily="18" charset="0"/>
              </a:rPr>
              <a:t>8 </a:t>
            </a:r>
            <a:r>
              <a:rPr lang="pa-IN" sz="1400" dirty="0">
                <a:effectLst/>
                <a:latin typeface="Times New Roman" panose="02020603050405020304" pitchFamily="18" charset="0"/>
                <a:ea typeface="Calibri" panose="020F0502020204030204" pitchFamily="34" charset="0"/>
                <a:cs typeface="Raavi" panose="020B0502040204020203" pitchFamily="34" charset="0"/>
              </a:rPr>
              <a:t>ਗਲਾਸ</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ਪਾਣੀ</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ਪੀਣਾ</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ਚਾਹੀਦਾ</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ਹੈ</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ਤਾਂ</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ਜੋ</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ਸਾਡਾ</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ਸਰੀਰ</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ਹਾਈਡ੍ਰੇਟ</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ਰਹੇ</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ਅਤੇ</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ਸਾਰੇ</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ਜ਼ਹਿਰੀਲੇ</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ਤੱਤ</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ਸਰੀਰ</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ਤੋਂ</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ਨਿਕਲ</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ਜਾਣ</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ਪਾਣੀ</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ਸਾਡੀ</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ਹਜ਼ਮਤ</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ਨੂੰ</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ਵੀ</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ਮਜ਼ਬੂਤ</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ਕਰਦਾ</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ਹੈ</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ਅਤੇ</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ਤਵਚਾ</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ਨੂੰ</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ਚਮਕਦਾਰ</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ਬਣਾਉਂਦਾ</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ਹੈ</a:t>
            </a:r>
            <a:r>
              <a:rPr lang="hi-IN" sz="1400" dirty="0">
                <a:effectLst/>
                <a:latin typeface="Times New Roman" panose="02020603050405020304" pitchFamily="18" charset="0"/>
                <a:ea typeface="Calibri" panose="020F0502020204030204" pitchFamily="34" charset="0"/>
                <a:cs typeface="Mangal" panose="02040503050203030202" pitchFamily="18" charset="0"/>
              </a:rPr>
              <a:t>।</a:t>
            </a:r>
            <a:endParaRPr lang="en-IN"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buNone/>
            </a:pPr>
            <a:r>
              <a:rPr lang="pa-IN" sz="1400" dirty="0">
                <a:effectLst/>
                <a:latin typeface="Times New Roman" panose="02020603050405020304" pitchFamily="18" charset="0"/>
                <a:ea typeface="Calibri" panose="020F0502020204030204" pitchFamily="34" charset="0"/>
                <a:cs typeface="Raavi" panose="020B0502040204020203" pitchFamily="34" charset="0"/>
              </a:rPr>
              <a:t>ਸਿਹਤਮੰਦ</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ਖੁਰਾਕ</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ਨਾਲ</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ਸਾਡਾ</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ਮਨੋਬਲ</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ਵਧਦਾ</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ਹੈ</a:t>
            </a:r>
            <a:r>
              <a:rPr lang="en-IN"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ਸਾਡਾ</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ਸਰੀਰ</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ਤੰਦਰੁਸਤ</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ਰਹਿੰਦਾ</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ਹੈ</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ਅਤੇ</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ਅਸੀਂ</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ਆਪਣੇ</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ਦਿਨ</a:t>
            </a:r>
            <a:r>
              <a:rPr lang="pa-IN" sz="1400" dirty="0">
                <a:effectLst/>
                <a:latin typeface="Times New Roman" panose="02020603050405020304" pitchFamily="18" charset="0"/>
                <a:ea typeface="Calibri" panose="020F0502020204030204" pitchFamily="34" charset="0"/>
                <a:cs typeface="Mangal" panose="02040503050203030202" pitchFamily="18" charset="0"/>
              </a:rPr>
              <a:t>-</a:t>
            </a:r>
            <a:r>
              <a:rPr lang="pa-IN" sz="1400" dirty="0">
                <a:effectLst/>
                <a:latin typeface="Times New Roman" panose="02020603050405020304" pitchFamily="18" charset="0"/>
                <a:ea typeface="Calibri" panose="020F0502020204030204" pitchFamily="34" charset="0"/>
                <a:cs typeface="Raavi" panose="020B0502040204020203" pitchFamily="34" charset="0"/>
              </a:rPr>
              <a:t>ਚਰਿਆ</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ਦੇ</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ਕੰਮਾਂ</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ਵਿੱਚ</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ਬਿਹਤਰ</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ਕਾਰਗੁਜ਼ਾਰੀ</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ਕਰ</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ਸਕਦੇ</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ਹਾਂ</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ਇਸ</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ਲਈ</a:t>
            </a:r>
            <a:r>
              <a:rPr lang="en-IN"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ਸਾਨੂੰ</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ਆਪਣੀ</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ਖੁਰਾਕ</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ਦਾ</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ਖਿਆਲ</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ਰੱਖਣਾ</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ਚਾਹੀਦਾ</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ਹੈ</a:t>
            </a:r>
            <a:r>
              <a:rPr lang="en-IN"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ਤਾਜ਼ਾ</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ਅਤੇ</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ਪੋਸ਼ਕ</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ਚੀਜ਼ਾਂ</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ਖਾਣੀਆਂ</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ਚਾਹੀਦੀਆਂ</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ਹਨ</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ਅਤੇ</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ਬੁਰੇ</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ਆਦਤਾਂ</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ਤੋਂ</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ਬਚਣਾ</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ਚਾਹੀਦਾ</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ਹੈ</a:t>
            </a:r>
            <a:r>
              <a:rPr lang="hi-IN" sz="1400" dirty="0">
                <a:effectLst/>
                <a:latin typeface="Times New Roman" panose="02020603050405020304" pitchFamily="18" charset="0"/>
                <a:ea typeface="Calibri" panose="020F0502020204030204" pitchFamily="34" charset="0"/>
                <a:cs typeface="Mangal" panose="02040503050203030202" pitchFamily="18" charset="0"/>
              </a:rPr>
              <a:t>।</a:t>
            </a:r>
            <a:endParaRPr lang="en-IN"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buNone/>
            </a:pPr>
            <a:r>
              <a:rPr lang="pa-IN" sz="1400" dirty="0">
                <a:effectLst/>
                <a:latin typeface="Times New Roman" panose="02020603050405020304" pitchFamily="18" charset="0"/>
                <a:ea typeface="Calibri" panose="020F0502020204030204" pitchFamily="34" charset="0"/>
                <a:cs typeface="Raavi" panose="020B0502040204020203" pitchFamily="34" charset="0"/>
              </a:rPr>
              <a:t>ਸਿਹਤਮੰਦ</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ਜੀਵਨ</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ਲਈ</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ਸਿਹਤਮੰਦ</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ਖੁਰਾਕ</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ਨਾਂ</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ਸਿਰਫ</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ਸਰੀਰਕ</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ਤੰਦਰੁਸਤੀ</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ਲਈ</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ਜਰੂਰੀ</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ਹੈ</a:t>
            </a:r>
            <a:r>
              <a:rPr lang="en-IN"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ਸਗੋਂ</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ਇਹ</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ਸਾਡੇ</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ਮਨ</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ਅਤੇ</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ਦਿਮਾਗ</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ਨੂੰ</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ਵੀ</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ਚੰਗਾ</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ਰੱਖਦੀ</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ਹੈ</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ਇਸ</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ਲਈ</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ਸਾਰੇ</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ਲੋਕਾਂ</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ਨੂੰ</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ਆਪਣੀ</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ਖੁਰਾਕ</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ਤੇ</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ਧਿਆਨ</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ਦੇਣਾ</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ਚਾਹੀਦਾ</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ਹੈ</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ਅਤੇ</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ਸਿਹਤਮੰਦ</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ਜੀਵਨ</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ਬਿਤਾਉਣ</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ਦੀ</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ਕੋਸ਼ਿਸ਼</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ਕਰਨੀ</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ਚਾਹੀਦੀ</a:t>
            </a:r>
            <a:r>
              <a:rPr lang="pa-IN" sz="1400" dirty="0">
                <a:effectLst/>
                <a:latin typeface="Times New Roman" panose="02020603050405020304" pitchFamily="18" charset="0"/>
                <a:ea typeface="Calibri" panose="020F0502020204030204" pitchFamily="34" charset="0"/>
                <a:cs typeface="Mangal" panose="02040503050203030202" pitchFamily="18" charset="0"/>
              </a:rPr>
              <a:t> </a:t>
            </a:r>
            <a:r>
              <a:rPr lang="pa-IN" sz="1400" dirty="0">
                <a:effectLst/>
                <a:latin typeface="Times New Roman" panose="02020603050405020304" pitchFamily="18" charset="0"/>
                <a:ea typeface="Calibri" panose="020F0502020204030204" pitchFamily="34" charset="0"/>
                <a:cs typeface="Raavi" panose="020B0502040204020203" pitchFamily="34" charset="0"/>
              </a:rPr>
              <a:t>ਹੈ</a:t>
            </a:r>
            <a:r>
              <a:rPr lang="hi-IN" sz="1400" dirty="0">
                <a:effectLst/>
                <a:latin typeface="Times New Roman" panose="02020603050405020304" pitchFamily="18" charset="0"/>
                <a:ea typeface="Calibri" panose="020F0502020204030204" pitchFamily="34" charset="0"/>
                <a:cs typeface="Mangal" panose="02040503050203030202" pitchFamily="18" charset="0"/>
              </a:rPr>
              <a:t>।</a:t>
            </a:r>
          </a:p>
        </p:txBody>
      </p:sp>
    </p:spTree>
    <p:extLst>
      <p:ext uri="{BB962C8B-B14F-4D97-AF65-F5344CB8AC3E}">
        <p14:creationId xmlns:p14="http://schemas.microsoft.com/office/powerpoint/2010/main" val="21351617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081702-AD1F-4607-C862-66B34F618977}"/>
            </a:ext>
          </a:extLst>
        </p:cNvPr>
        <p:cNvGrpSpPr/>
        <p:nvPr/>
      </p:nvGrpSpPr>
      <p:grpSpPr>
        <a:xfrm>
          <a:off x="0" y="0"/>
          <a:ext cx="0" cy="0"/>
          <a:chOff x="0" y="0"/>
          <a:chExt cx="0" cy="0"/>
        </a:xfrm>
      </p:grpSpPr>
      <p:sp>
        <p:nvSpPr>
          <p:cNvPr id="2" name="AutoShape 4">
            <a:extLst>
              <a:ext uri="{FF2B5EF4-FFF2-40B4-BE49-F238E27FC236}">
                <a16:creationId xmlns:a16="http://schemas.microsoft.com/office/drawing/2014/main" id="{D5561892-DA77-C826-F520-F95AF8FA9B57}"/>
              </a:ext>
            </a:extLst>
          </p:cNvPr>
          <p:cNvSpPr/>
          <p:nvPr/>
        </p:nvSpPr>
        <p:spPr>
          <a:xfrm>
            <a:off x="0" y="1231900"/>
            <a:ext cx="7556500" cy="0"/>
          </a:xfrm>
          <a:prstGeom prst="line">
            <a:avLst/>
          </a:prstGeom>
          <a:ln>
            <a:solidFill>
              <a:schemeClr val="tx2"/>
            </a:solidFill>
            <a:headEnd type="none" w="sm" len="sm"/>
            <a:tailEnd type="none" w="sm" len="sm"/>
          </a:ln>
        </p:spPr>
        <p:style>
          <a:lnRef idx="2">
            <a:schemeClr val="dk1"/>
          </a:lnRef>
          <a:fillRef idx="0">
            <a:schemeClr val="dk1"/>
          </a:fillRef>
          <a:effectRef idx="1">
            <a:schemeClr val="dk1"/>
          </a:effectRef>
          <a:fontRef idx="minor">
            <a:schemeClr val="tx1"/>
          </a:fontRef>
        </p:style>
        <p:txBody>
          <a:bodyPr/>
          <a:lstStyle/>
          <a:p>
            <a:pPr algn="ctr">
              <a:lnSpc>
                <a:spcPct val="107000"/>
              </a:lnSpc>
              <a:spcAft>
                <a:spcPts val="800"/>
              </a:spcAft>
            </a:pPr>
            <a:endParaRPr lang="en-IN" sz="1800" kern="100" dirty="0">
              <a:effectLst/>
              <a:latin typeface="Calibri" panose="020F0502020204030204" pitchFamily="34" charset="0"/>
              <a:ea typeface="Calibri" panose="020F0502020204030204" pitchFamily="34" charset="0"/>
              <a:cs typeface="Raavi" panose="020B0502040204020203" pitchFamily="34" charset="0"/>
            </a:endParaRPr>
          </a:p>
        </p:txBody>
      </p:sp>
      <p:sp>
        <p:nvSpPr>
          <p:cNvPr id="21" name="Rectangle 20">
            <a:extLst>
              <a:ext uri="{FF2B5EF4-FFF2-40B4-BE49-F238E27FC236}">
                <a16:creationId xmlns:a16="http://schemas.microsoft.com/office/drawing/2014/main" id="{A6E5BC8F-26DC-ED6A-1519-18777215784B}"/>
              </a:ext>
            </a:extLst>
          </p:cNvPr>
          <p:cNvSpPr/>
          <p:nvPr/>
        </p:nvSpPr>
        <p:spPr>
          <a:xfrm>
            <a:off x="-1" y="10327640"/>
            <a:ext cx="7556500" cy="36576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sz="1200" dirty="0">
                <a:solidFill>
                  <a:srgbClr val="FFFFFF"/>
                </a:solidFill>
                <a:latin typeface="Segoe UI"/>
              </a:rPr>
              <a:t>The Sandeepni Chronicle | </a:t>
            </a:r>
            <a:r>
              <a:rPr lang="en-US" sz="1200" dirty="0">
                <a:solidFill>
                  <a:srgbClr val="FFFFFF"/>
                </a:solidFill>
                <a:latin typeface="Segoe UI"/>
              </a:rPr>
              <a:t>April </a:t>
            </a:r>
            <a:r>
              <a:rPr sz="1200" dirty="0">
                <a:solidFill>
                  <a:srgbClr val="FFFFFF"/>
                </a:solidFill>
                <a:latin typeface="Segoe UI"/>
              </a:rPr>
              <a:t>2025</a:t>
            </a:r>
          </a:p>
        </p:txBody>
      </p:sp>
      <p:sp>
        <p:nvSpPr>
          <p:cNvPr id="10" name="AutoShape 4">
            <a:extLst>
              <a:ext uri="{FF2B5EF4-FFF2-40B4-BE49-F238E27FC236}">
                <a16:creationId xmlns:a16="http://schemas.microsoft.com/office/drawing/2014/main" id="{68EBD95C-A1EF-B437-8114-7BFBFF126A28}"/>
              </a:ext>
            </a:extLst>
          </p:cNvPr>
          <p:cNvSpPr/>
          <p:nvPr/>
        </p:nvSpPr>
        <p:spPr>
          <a:xfrm>
            <a:off x="0" y="824225"/>
            <a:ext cx="7556500" cy="10683"/>
          </a:xfrm>
          <a:prstGeom prst="line">
            <a:avLst/>
          </a:prstGeom>
          <a:ln>
            <a:solidFill>
              <a:schemeClr val="tx2"/>
            </a:solidFill>
            <a:headEnd type="none" w="sm" len="sm"/>
            <a:tailEnd type="none" w="sm" len="sm"/>
          </a:ln>
        </p:spPr>
        <p:style>
          <a:lnRef idx="2">
            <a:schemeClr val="dk1"/>
          </a:lnRef>
          <a:fillRef idx="0">
            <a:schemeClr val="dk1"/>
          </a:fillRef>
          <a:effectRef idx="1">
            <a:schemeClr val="dk1"/>
          </a:effectRef>
          <a:fontRef idx="minor">
            <a:schemeClr val="tx1"/>
          </a:fontRef>
        </p:style>
        <p:txBody>
          <a:bodyPr/>
          <a:lstStyle/>
          <a:p>
            <a:pPr algn="ctr">
              <a:lnSpc>
                <a:spcPct val="107000"/>
              </a:lnSpc>
              <a:spcAft>
                <a:spcPts val="800"/>
              </a:spcAft>
            </a:pPr>
            <a:endParaRPr lang="en-IN" sz="1800" kern="100" dirty="0">
              <a:effectLst/>
              <a:latin typeface="Calibri" panose="020F0502020204030204" pitchFamily="34" charset="0"/>
              <a:ea typeface="Calibri" panose="020F0502020204030204" pitchFamily="34" charset="0"/>
              <a:cs typeface="Raavi" panose="020B0502040204020203" pitchFamily="34" charset="0"/>
            </a:endParaRPr>
          </a:p>
        </p:txBody>
      </p:sp>
      <p:sp>
        <p:nvSpPr>
          <p:cNvPr id="12" name="AutoShape 4">
            <a:extLst>
              <a:ext uri="{FF2B5EF4-FFF2-40B4-BE49-F238E27FC236}">
                <a16:creationId xmlns:a16="http://schemas.microsoft.com/office/drawing/2014/main" id="{43395710-AE43-9A9A-02D2-5243DC712992}"/>
              </a:ext>
            </a:extLst>
          </p:cNvPr>
          <p:cNvSpPr/>
          <p:nvPr/>
        </p:nvSpPr>
        <p:spPr>
          <a:xfrm>
            <a:off x="0" y="179497"/>
            <a:ext cx="7556500" cy="9535"/>
          </a:xfrm>
          <a:prstGeom prst="line">
            <a:avLst/>
          </a:prstGeom>
          <a:ln>
            <a:solidFill>
              <a:schemeClr val="tx2"/>
            </a:solidFill>
            <a:headEnd type="none" w="sm" len="sm"/>
            <a:tailEnd type="none" w="sm" len="sm"/>
          </a:ln>
        </p:spPr>
        <p:style>
          <a:lnRef idx="2">
            <a:schemeClr val="dk1"/>
          </a:lnRef>
          <a:fillRef idx="0">
            <a:schemeClr val="dk1"/>
          </a:fillRef>
          <a:effectRef idx="1">
            <a:schemeClr val="dk1"/>
          </a:effectRef>
          <a:fontRef idx="minor">
            <a:schemeClr val="tx1"/>
          </a:fontRef>
        </p:style>
        <p:txBody>
          <a:bodyPr/>
          <a:lstStyle/>
          <a:p>
            <a:pPr algn="ctr">
              <a:lnSpc>
                <a:spcPct val="107000"/>
              </a:lnSpc>
              <a:spcAft>
                <a:spcPts val="800"/>
              </a:spcAft>
            </a:pPr>
            <a:endParaRPr lang="en-IN" sz="1800" kern="100" dirty="0">
              <a:effectLst/>
              <a:latin typeface="Calibri" panose="020F0502020204030204" pitchFamily="34" charset="0"/>
              <a:ea typeface="Calibri" panose="020F0502020204030204" pitchFamily="34" charset="0"/>
              <a:cs typeface="Raavi" panose="020B0502040204020203" pitchFamily="34" charset="0"/>
            </a:endParaRPr>
          </a:p>
        </p:txBody>
      </p:sp>
      <p:sp>
        <p:nvSpPr>
          <p:cNvPr id="14" name="AutoShape 4">
            <a:extLst>
              <a:ext uri="{FF2B5EF4-FFF2-40B4-BE49-F238E27FC236}">
                <a16:creationId xmlns:a16="http://schemas.microsoft.com/office/drawing/2014/main" id="{F7D161EB-03BA-96FD-F857-A18ABA0E07B1}"/>
              </a:ext>
            </a:extLst>
          </p:cNvPr>
          <p:cNvSpPr/>
          <p:nvPr/>
        </p:nvSpPr>
        <p:spPr>
          <a:xfrm>
            <a:off x="0" y="10071100"/>
            <a:ext cx="7556500" cy="0"/>
          </a:xfrm>
          <a:prstGeom prst="line">
            <a:avLst/>
          </a:prstGeom>
          <a:ln>
            <a:solidFill>
              <a:schemeClr val="tx2"/>
            </a:solidFill>
            <a:headEnd type="none" w="sm" len="sm"/>
            <a:tailEnd type="none" w="sm" len="sm"/>
          </a:ln>
        </p:spPr>
        <p:style>
          <a:lnRef idx="2">
            <a:schemeClr val="dk1"/>
          </a:lnRef>
          <a:fillRef idx="0">
            <a:schemeClr val="dk1"/>
          </a:fillRef>
          <a:effectRef idx="1">
            <a:schemeClr val="dk1"/>
          </a:effectRef>
          <a:fontRef idx="minor">
            <a:schemeClr val="tx1"/>
          </a:fontRef>
        </p:style>
        <p:txBody>
          <a:bodyPr/>
          <a:lstStyle/>
          <a:p>
            <a:pPr algn="ctr">
              <a:lnSpc>
                <a:spcPct val="107000"/>
              </a:lnSpc>
              <a:spcAft>
                <a:spcPts val="800"/>
              </a:spcAft>
            </a:pPr>
            <a:endParaRPr lang="en-IN" sz="1800" kern="100" dirty="0">
              <a:effectLst/>
              <a:latin typeface="Calibri" panose="020F0502020204030204" pitchFamily="34" charset="0"/>
              <a:ea typeface="Calibri" panose="020F0502020204030204" pitchFamily="34" charset="0"/>
              <a:cs typeface="Raavi" panose="020B0502040204020203" pitchFamily="34" charset="0"/>
            </a:endParaRPr>
          </a:p>
        </p:txBody>
      </p:sp>
      <p:pic>
        <p:nvPicPr>
          <p:cNvPr id="7" name="Picture 6">
            <a:extLst>
              <a:ext uri="{FF2B5EF4-FFF2-40B4-BE49-F238E27FC236}">
                <a16:creationId xmlns:a16="http://schemas.microsoft.com/office/drawing/2014/main" id="{C79DB270-EB44-F7A8-1771-DC84FD6D0CA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212" y="0"/>
            <a:ext cx="7548073" cy="10080900"/>
          </a:xfrm>
          <a:prstGeom prst="rect">
            <a:avLst/>
          </a:prstGeom>
        </p:spPr>
      </p:pic>
      <p:sp>
        <p:nvSpPr>
          <p:cNvPr id="8" name="TextBox 7">
            <a:extLst>
              <a:ext uri="{FF2B5EF4-FFF2-40B4-BE49-F238E27FC236}">
                <a16:creationId xmlns:a16="http://schemas.microsoft.com/office/drawing/2014/main" id="{92954775-C652-2444-1658-CFCCB11ADCB2}"/>
              </a:ext>
            </a:extLst>
          </p:cNvPr>
          <p:cNvSpPr txBox="1"/>
          <p:nvPr/>
        </p:nvSpPr>
        <p:spPr>
          <a:xfrm>
            <a:off x="1971219" y="10029164"/>
            <a:ext cx="3614057" cy="369332"/>
          </a:xfrm>
          <a:prstGeom prst="rect">
            <a:avLst/>
          </a:prstGeom>
          <a:noFill/>
        </p:spPr>
        <p:txBody>
          <a:bodyPr wrap="square" rtlCol="0">
            <a:spAutoFit/>
          </a:bodyPr>
          <a:lstStyle/>
          <a:p>
            <a:r>
              <a:rPr lang="en-US" b="1" dirty="0">
                <a:solidFill>
                  <a:srgbClr val="FF0000"/>
                </a:solidFill>
                <a:latin typeface="Algerian" panose="04020705040A02060702" pitchFamily="82" charset="0"/>
              </a:rPr>
              <a:t>By Art &amp; Craft Department </a:t>
            </a:r>
            <a:endParaRPr lang="en-IN" b="1" dirty="0">
              <a:solidFill>
                <a:srgbClr val="FF0000"/>
              </a:solidFill>
              <a:latin typeface="Algerian" panose="04020705040A02060702" pitchFamily="82" charset="0"/>
            </a:endParaRPr>
          </a:p>
        </p:txBody>
      </p:sp>
    </p:spTree>
    <p:extLst>
      <p:ext uri="{BB962C8B-B14F-4D97-AF65-F5344CB8AC3E}">
        <p14:creationId xmlns:p14="http://schemas.microsoft.com/office/powerpoint/2010/main" val="25745932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20AB51-5902-D1D2-78DA-11768BF32222}"/>
            </a:ext>
          </a:extLst>
        </p:cNvPr>
        <p:cNvGrpSpPr/>
        <p:nvPr/>
      </p:nvGrpSpPr>
      <p:grpSpPr>
        <a:xfrm>
          <a:off x="0" y="0"/>
          <a:ext cx="0" cy="0"/>
          <a:chOff x="0" y="0"/>
          <a:chExt cx="0" cy="0"/>
        </a:xfrm>
      </p:grpSpPr>
      <p:sp>
        <p:nvSpPr>
          <p:cNvPr id="2" name="AutoShape 4">
            <a:extLst>
              <a:ext uri="{FF2B5EF4-FFF2-40B4-BE49-F238E27FC236}">
                <a16:creationId xmlns:a16="http://schemas.microsoft.com/office/drawing/2014/main" id="{9090E16C-E391-97AA-E12D-00E1F12C62E9}"/>
              </a:ext>
            </a:extLst>
          </p:cNvPr>
          <p:cNvSpPr/>
          <p:nvPr/>
        </p:nvSpPr>
        <p:spPr>
          <a:xfrm>
            <a:off x="0" y="1231900"/>
            <a:ext cx="7556500" cy="0"/>
          </a:xfrm>
          <a:prstGeom prst="line">
            <a:avLst/>
          </a:prstGeom>
          <a:ln>
            <a:solidFill>
              <a:schemeClr val="tx2"/>
            </a:solidFill>
            <a:headEnd type="none" w="sm" len="sm"/>
            <a:tailEnd type="none" w="sm" len="sm"/>
          </a:ln>
        </p:spPr>
        <p:style>
          <a:lnRef idx="2">
            <a:schemeClr val="dk1"/>
          </a:lnRef>
          <a:fillRef idx="0">
            <a:schemeClr val="dk1"/>
          </a:fillRef>
          <a:effectRef idx="1">
            <a:schemeClr val="dk1"/>
          </a:effectRef>
          <a:fontRef idx="minor">
            <a:schemeClr val="tx1"/>
          </a:fontRef>
        </p:style>
        <p:txBody>
          <a:bodyPr/>
          <a:lstStyle/>
          <a:p>
            <a:pPr algn="ctr">
              <a:lnSpc>
                <a:spcPct val="107000"/>
              </a:lnSpc>
              <a:spcAft>
                <a:spcPts val="800"/>
              </a:spcAft>
            </a:pPr>
            <a:endParaRPr lang="en-IN" sz="1800" kern="100" dirty="0">
              <a:effectLst/>
              <a:latin typeface="Calibri" panose="020F0502020204030204" pitchFamily="34" charset="0"/>
              <a:ea typeface="Calibri" panose="020F0502020204030204" pitchFamily="34" charset="0"/>
              <a:cs typeface="Raavi" panose="020B0502040204020203" pitchFamily="34" charset="0"/>
            </a:endParaRPr>
          </a:p>
        </p:txBody>
      </p:sp>
      <p:sp>
        <p:nvSpPr>
          <p:cNvPr id="21" name="Rectangle 20">
            <a:extLst>
              <a:ext uri="{FF2B5EF4-FFF2-40B4-BE49-F238E27FC236}">
                <a16:creationId xmlns:a16="http://schemas.microsoft.com/office/drawing/2014/main" id="{558E270A-DBB8-A74A-E437-2220DEDE15B6}"/>
              </a:ext>
            </a:extLst>
          </p:cNvPr>
          <p:cNvSpPr/>
          <p:nvPr/>
        </p:nvSpPr>
        <p:spPr>
          <a:xfrm>
            <a:off x="-1" y="10327640"/>
            <a:ext cx="7556500" cy="36576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sz="1200" dirty="0">
                <a:solidFill>
                  <a:srgbClr val="FFFFFF"/>
                </a:solidFill>
                <a:latin typeface="Segoe UI"/>
              </a:rPr>
              <a:t>The Sandeepni Chronicle | </a:t>
            </a:r>
            <a:r>
              <a:rPr lang="en-US" sz="1200" dirty="0">
                <a:solidFill>
                  <a:srgbClr val="FFFFFF"/>
                </a:solidFill>
                <a:latin typeface="Segoe UI"/>
              </a:rPr>
              <a:t>April </a:t>
            </a:r>
            <a:r>
              <a:rPr sz="1200" dirty="0">
                <a:solidFill>
                  <a:srgbClr val="FFFFFF"/>
                </a:solidFill>
                <a:latin typeface="Segoe UI"/>
              </a:rPr>
              <a:t>2025</a:t>
            </a:r>
          </a:p>
        </p:txBody>
      </p:sp>
      <p:sp>
        <p:nvSpPr>
          <p:cNvPr id="10" name="AutoShape 4">
            <a:extLst>
              <a:ext uri="{FF2B5EF4-FFF2-40B4-BE49-F238E27FC236}">
                <a16:creationId xmlns:a16="http://schemas.microsoft.com/office/drawing/2014/main" id="{194F5488-CE39-990F-2433-6FB8C90FDA0A}"/>
              </a:ext>
            </a:extLst>
          </p:cNvPr>
          <p:cNvSpPr/>
          <p:nvPr/>
        </p:nvSpPr>
        <p:spPr>
          <a:xfrm>
            <a:off x="0" y="824225"/>
            <a:ext cx="7556500" cy="10683"/>
          </a:xfrm>
          <a:prstGeom prst="line">
            <a:avLst/>
          </a:prstGeom>
          <a:ln>
            <a:solidFill>
              <a:schemeClr val="tx2"/>
            </a:solidFill>
            <a:headEnd type="none" w="sm" len="sm"/>
            <a:tailEnd type="none" w="sm" len="sm"/>
          </a:ln>
        </p:spPr>
        <p:style>
          <a:lnRef idx="2">
            <a:schemeClr val="dk1"/>
          </a:lnRef>
          <a:fillRef idx="0">
            <a:schemeClr val="dk1"/>
          </a:fillRef>
          <a:effectRef idx="1">
            <a:schemeClr val="dk1"/>
          </a:effectRef>
          <a:fontRef idx="minor">
            <a:schemeClr val="tx1"/>
          </a:fontRef>
        </p:style>
        <p:txBody>
          <a:bodyPr/>
          <a:lstStyle/>
          <a:p>
            <a:pPr algn="ctr">
              <a:lnSpc>
                <a:spcPct val="107000"/>
              </a:lnSpc>
              <a:spcAft>
                <a:spcPts val="800"/>
              </a:spcAft>
            </a:pPr>
            <a:endParaRPr lang="en-IN" sz="1800" kern="100" dirty="0">
              <a:effectLst/>
              <a:latin typeface="Calibri" panose="020F0502020204030204" pitchFamily="34" charset="0"/>
              <a:ea typeface="Calibri" panose="020F0502020204030204" pitchFamily="34" charset="0"/>
              <a:cs typeface="Raavi" panose="020B0502040204020203" pitchFamily="34" charset="0"/>
            </a:endParaRPr>
          </a:p>
        </p:txBody>
      </p:sp>
      <p:sp>
        <p:nvSpPr>
          <p:cNvPr id="12" name="AutoShape 4">
            <a:extLst>
              <a:ext uri="{FF2B5EF4-FFF2-40B4-BE49-F238E27FC236}">
                <a16:creationId xmlns:a16="http://schemas.microsoft.com/office/drawing/2014/main" id="{428F9E6D-510D-0ECD-260B-CF7B86239C53}"/>
              </a:ext>
            </a:extLst>
          </p:cNvPr>
          <p:cNvSpPr/>
          <p:nvPr/>
        </p:nvSpPr>
        <p:spPr>
          <a:xfrm>
            <a:off x="0" y="179497"/>
            <a:ext cx="7556500" cy="9535"/>
          </a:xfrm>
          <a:prstGeom prst="line">
            <a:avLst/>
          </a:prstGeom>
          <a:ln>
            <a:solidFill>
              <a:schemeClr val="tx2"/>
            </a:solidFill>
            <a:headEnd type="none" w="sm" len="sm"/>
            <a:tailEnd type="none" w="sm" len="sm"/>
          </a:ln>
        </p:spPr>
        <p:style>
          <a:lnRef idx="2">
            <a:schemeClr val="dk1"/>
          </a:lnRef>
          <a:fillRef idx="0">
            <a:schemeClr val="dk1"/>
          </a:fillRef>
          <a:effectRef idx="1">
            <a:schemeClr val="dk1"/>
          </a:effectRef>
          <a:fontRef idx="minor">
            <a:schemeClr val="tx1"/>
          </a:fontRef>
        </p:style>
        <p:txBody>
          <a:bodyPr/>
          <a:lstStyle/>
          <a:p>
            <a:pPr algn="ctr">
              <a:lnSpc>
                <a:spcPct val="107000"/>
              </a:lnSpc>
              <a:spcAft>
                <a:spcPts val="800"/>
              </a:spcAft>
            </a:pPr>
            <a:endParaRPr lang="en-IN" sz="1800" kern="100" dirty="0">
              <a:effectLst/>
              <a:latin typeface="Calibri" panose="020F0502020204030204" pitchFamily="34" charset="0"/>
              <a:ea typeface="Calibri" panose="020F0502020204030204" pitchFamily="34" charset="0"/>
              <a:cs typeface="Raavi" panose="020B0502040204020203" pitchFamily="34" charset="0"/>
            </a:endParaRPr>
          </a:p>
        </p:txBody>
      </p:sp>
      <p:sp>
        <p:nvSpPr>
          <p:cNvPr id="14" name="AutoShape 4">
            <a:extLst>
              <a:ext uri="{FF2B5EF4-FFF2-40B4-BE49-F238E27FC236}">
                <a16:creationId xmlns:a16="http://schemas.microsoft.com/office/drawing/2014/main" id="{26B7691B-B19B-A146-7E0B-4D197F216B2C}"/>
              </a:ext>
            </a:extLst>
          </p:cNvPr>
          <p:cNvSpPr/>
          <p:nvPr/>
        </p:nvSpPr>
        <p:spPr>
          <a:xfrm>
            <a:off x="0" y="10071100"/>
            <a:ext cx="7556500" cy="0"/>
          </a:xfrm>
          <a:prstGeom prst="line">
            <a:avLst/>
          </a:prstGeom>
          <a:ln>
            <a:solidFill>
              <a:schemeClr val="tx2"/>
            </a:solidFill>
            <a:headEnd type="none" w="sm" len="sm"/>
            <a:tailEnd type="none" w="sm" len="sm"/>
          </a:ln>
        </p:spPr>
        <p:style>
          <a:lnRef idx="2">
            <a:schemeClr val="dk1"/>
          </a:lnRef>
          <a:fillRef idx="0">
            <a:schemeClr val="dk1"/>
          </a:fillRef>
          <a:effectRef idx="1">
            <a:schemeClr val="dk1"/>
          </a:effectRef>
          <a:fontRef idx="minor">
            <a:schemeClr val="tx1"/>
          </a:fontRef>
        </p:style>
        <p:txBody>
          <a:bodyPr/>
          <a:lstStyle/>
          <a:p>
            <a:pPr algn="ctr">
              <a:lnSpc>
                <a:spcPct val="107000"/>
              </a:lnSpc>
              <a:spcAft>
                <a:spcPts val="800"/>
              </a:spcAft>
            </a:pPr>
            <a:endParaRPr lang="en-IN" sz="1800" kern="100" dirty="0">
              <a:effectLst/>
              <a:latin typeface="Calibri" panose="020F0502020204030204" pitchFamily="34" charset="0"/>
              <a:ea typeface="Calibri" panose="020F0502020204030204" pitchFamily="34" charset="0"/>
              <a:cs typeface="Raavi" panose="020B0502040204020203" pitchFamily="34" charset="0"/>
            </a:endParaRPr>
          </a:p>
        </p:txBody>
      </p:sp>
      <p:pic>
        <p:nvPicPr>
          <p:cNvPr id="4" name="Picture 3">
            <a:extLst>
              <a:ext uri="{FF2B5EF4-FFF2-40B4-BE49-F238E27FC236}">
                <a16:creationId xmlns:a16="http://schemas.microsoft.com/office/drawing/2014/main" id="{B409CFE6-08C9-EAAF-BA08-2137ADEC532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7556500" cy="10327640"/>
          </a:xfrm>
          <a:prstGeom prst="rect">
            <a:avLst/>
          </a:prstGeom>
        </p:spPr>
      </p:pic>
    </p:spTree>
    <p:extLst>
      <p:ext uri="{BB962C8B-B14F-4D97-AF65-F5344CB8AC3E}">
        <p14:creationId xmlns:p14="http://schemas.microsoft.com/office/powerpoint/2010/main" val="23960757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3C06D94E-2822-327A-199C-B15B138CAEA8}"/>
              </a:ext>
            </a:extLst>
          </p:cNvPr>
          <p:cNvSpPr txBox="1"/>
          <p:nvPr/>
        </p:nvSpPr>
        <p:spPr>
          <a:xfrm>
            <a:off x="227940" y="181792"/>
            <a:ext cx="7328560" cy="584775"/>
          </a:xfrm>
          <a:prstGeom prst="rect">
            <a:avLst/>
          </a:prstGeom>
          <a:noFill/>
        </p:spPr>
        <p:txBody>
          <a:bodyPr wrap="square">
            <a:spAutoFit/>
          </a:bodyPr>
          <a:lstStyle/>
          <a:p>
            <a:pPr algn="ctr"/>
            <a:r>
              <a:rPr lang="en-IN" sz="3200" b="1" dirty="0">
                <a:solidFill>
                  <a:srgbClr val="00467A"/>
                </a:solidFill>
                <a:latin typeface="Castellar" panose="020A0402060406010301" pitchFamily="18" charset="0"/>
                <a:cs typeface="Times New Roman" panose="02020603050405020304" pitchFamily="18" charset="0"/>
              </a:rPr>
              <a:t>FIRST LOOK</a:t>
            </a:r>
            <a:endParaRPr lang="en-US" sz="3200" b="1" dirty="0">
              <a:latin typeface="Castellar" panose="020A0402060406010301" pitchFamily="18" charset="0"/>
              <a:cs typeface="Times New Roman" panose="02020603050405020304" pitchFamily="18" charset="0"/>
            </a:endParaRPr>
          </a:p>
        </p:txBody>
      </p:sp>
      <p:sp>
        <p:nvSpPr>
          <p:cNvPr id="2" name="AutoShape 4">
            <a:extLst>
              <a:ext uri="{FF2B5EF4-FFF2-40B4-BE49-F238E27FC236}">
                <a16:creationId xmlns:a16="http://schemas.microsoft.com/office/drawing/2014/main" id="{FF2902D7-A09C-CCD3-3062-B814C11B2CFD}"/>
              </a:ext>
            </a:extLst>
          </p:cNvPr>
          <p:cNvSpPr/>
          <p:nvPr/>
        </p:nvSpPr>
        <p:spPr>
          <a:xfrm>
            <a:off x="0" y="1231900"/>
            <a:ext cx="7556500" cy="0"/>
          </a:xfrm>
          <a:prstGeom prst="line">
            <a:avLst/>
          </a:prstGeom>
          <a:ln>
            <a:solidFill>
              <a:schemeClr val="tx2"/>
            </a:solidFill>
            <a:headEnd type="none" w="sm" len="sm"/>
            <a:tailEnd type="none" w="sm" len="sm"/>
          </a:ln>
        </p:spPr>
        <p:style>
          <a:lnRef idx="2">
            <a:schemeClr val="dk1"/>
          </a:lnRef>
          <a:fillRef idx="0">
            <a:schemeClr val="dk1"/>
          </a:fillRef>
          <a:effectRef idx="1">
            <a:schemeClr val="dk1"/>
          </a:effectRef>
          <a:fontRef idx="minor">
            <a:schemeClr val="tx1"/>
          </a:fontRef>
        </p:style>
        <p:txBody>
          <a:bodyPr/>
          <a:lstStyle/>
          <a:p>
            <a:pPr algn="ctr">
              <a:lnSpc>
                <a:spcPct val="107000"/>
              </a:lnSpc>
              <a:spcAft>
                <a:spcPts val="800"/>
              </a:spcAft>
            </a:pPr>
            <a:endParaRPr lang="en-IN" sz="1800" kern="100" dirty="0">
              <a:effectLst/>
              <a:latin typeface="Calibri" panose="020F0502020204030204" pitchFamily="34" charset="0"/>
              <a:ea typeface="Calibri" panose="020F0502020204030204" pitchFamily="34" charset="0"/>
              <a:cs typeface="Raavi" panose="020B0502040204020203" pitchFamily="34" charset="0"/>
            </a:endParaRPr>
          </a:p>
        </p:txBody>
      </p:sp>
      <p:pic>
        <p:nvPicPr>
          <p:cNvPr id="13" name="Picture 12">
            <a:extLst>
              <a:ext uri="{FF2B5EF4-FFF2-40B4-BE49-F238E27FC236}">
                <a16:creationId xmlns:a16="http://schemas.microsoft.com/office/drawing/2014/main" id="{6D45366F-6AF4-5D84-F440-E83B5C20829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1242" t="19279" r="6319"/>
          <a:stretch/>
        </p:blipFill>
        <p:spPr>
          <a:xfrm>
            <a:off x="2635250" y="1488439"/>
            <a:ext cx="2505013" cy="1635709"/>
          </a:xfrm>
          <a:prstGeom prst="rect">
            <a:avLst/>
          </a:prstGeom>
          <a:ln w="88900" cap="sq" cmpd="thickThin">
            <a:solidFill>
              <a:schemeClr val="tx2"/>
            </a:solidFill>
            <a:prstDash val="solid"/>
            <a:miter lim="800000"/>
          </a:ln>
          <a:effectLst>
            <a:innerShdw blurRad="76200">
              <a:srgbClr val="000000"/>
            </a:innerShdw>
          </a:effectLst>
        </p:spPr>
      </p:pic>
      <p:sp>
        <p:nvSpPr>
          <p:cNvPr id="21" name="Rectangle 20"/>
          <p:cNvSpPr/>
          <p:nvPr/>
        </p:nvSpPr>
        <p:spPr>
          <a:xfrm>
            <a:off x="-1" y="10327640"/>
            <a:ext cx="7556500" cy="36576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sz="1200" dirty="0">
                <a:solidFill>
                  <a:srgbClr val="FFFFFF"/>
                </a:solidFill>
                <a:latin typeface="Segoe UI"/>
              </a:rPr>
              <a:t>The</a:t>
            </a:r>
            <a:r>
              <a:rPr lang="en-US" sz="1200" dirty="0">
                <a:solidFill>
                  <a:srgbClr val="FFFFFF"/>
                </a:solidFill>
                <a:latin typeface="Segoe UI"/>
              </a:rPr>
              <a:t> </a:t>
            </a:r>
            <a:r>
              <a:rPr sz="1200" dirty="0">
                <a:solidFill>
                  <a:srgbClr val="FFFFFF"/>
                </a:solidFill>
                <a:latin typeface="Segoe UI"/>
              </a:rPr>
              <a:t>Sandeepni Chronicle | </a:t>
            </a:r>
            <a:r>
              <a:rPr lang="en-US" sz="1200" dirty="0">
                <a:solidFill>
                  <a:srgbClr val="FFFFFF"/>
                </a:solidFill>
                <a:latin typeface="Segoe UI"/>
              </a:rPr>
              <a:t>April</a:t>
            </a:r>
            <a:r>
              <a:rPr sz="1200" dirty="0">
                <a:solidFill>
                  <a:srgbClr val="FFFFFF"/>
                </a:solidFill>
                <a:latin typeface="Segoe UI"/>
              </a:rPr>
              <a:t> 2025</a:t>
            </a:r>
          </a:p>
        </p:txBody>
      </p:sp>
      <p:sp>
        <p:nvSpPr>
          <p:cNvPr id="10" name="AutoShape 4">
            <a:extLst>
              <a:ext uri="{FF2B5EF4-FFF2-40B4-BE49-F238E27FC236}">
                <a16:creationId xmlns:a16="http://schemas.microsoft.com/office/drawing/2014/main" id="{F3E11C91-2493-059C-B04F-04E624098B70}"/>
              </a:ext>
            </a:extLst>
          </p:cNvPr>
          <p:cNvSpPr/>
          <p:nvPr/>
        </p:nvSpPr>
        <p:spPr>
          <a:xfrm>
            <a:off x="0" y="824225"/>
            <a:ext cx="7556500" cy="10683"/>
          </a:xfrm>
          <a:prstGeom prst="line">
            <a:avLst/>
          </a:prstGeom>
          <a:ln>
            <a:solidFill>
              <a:schemeClr val="tx2"/>
            </a:solidFill>
            <a:headEnd type="none" w="sm" len="sm"/>
            <a:tailEnd type="none" w="sm" len="sm"/>
          </a:ln>
        </p:spPr>
        <p:style>
          <a:lnRef idx="2">
            <a:schemeClr val="dk1"/>
          </a:lnRef>
          <a:fillRef idx="0">
            <a:schemeClr val="dk1"/>
          </a:fillRef>
          <a:effectRef idx="1">
            <a:schemeClr val="dk1"/>
          </a:effectRef>
          <a:fontRef idx="minor">
            <a:schemeClr val="tx1"/>
          </a:fontRef>
        </p:style>
        <p:txBody>
          <a:bodyPr/>
          <a:lstStyle/>
          <a:p>
            <a:pPr algn="ctr">
              <a:lnSpc>
                <a:spcPct val="107000"/>
              </a:lnSpc>
              <a:spcAft>
                <a:spcPts val="800"/>
              </a:spcAft>
            </a:pPr>
            <a:endParaRPr lang="en-IN" sz="1800" kern="100" dirty="0">
              <a:effectLst/>
              <a:latin typeface="Calibri" panose="020F0502020204030204" pitchFamily="34" charset="0"/>
              <a:ea typeface="Calibri" panose="020F0502020204030204" pitchFamily="34" charset="0"/>
              <a:cs typeface="Raavi" panose="020B0502040204020203" pitchFamily="34" charset="0"/>
            </a:endParaRPr>
          </a:p>
        </p:txBody>
      </p:sp>
      <p:sp>
        <p:nvSpPr>
          <p:cNvPr id="12" name="AutoShape 4">
            <a:extLst>
              <a:ext uri="{FF2B5EF4-FFF2-40B4-BE49-F238E27FC236}">
                <a16:creationId xmlns:a16="http://schemas.microsoft.com/office/drawing/2014/main" id="{50BC8744-AAC4-C24B-6992-BFF1CDB68527}"/>
              </a:ext>
            </a:extLst>
          </p:cNvPr>
          <p:cNvSpPr/>
          <p:nvPr/>
        </p:nvSpPr>
        <p:spPr>
          <a:xfrm>
            <a:off x="0" y="179497"/>
            <a:ext cx="7556500" cy="9535"/>
          </a:xfrm>
          <a:prstGeom prst="line">
            <a:avLst/>
          </a:prstGeom>
          <a:ln>
            <a:solidFill>
              <a:schemeClr val="tx2"/>
            </a:solidFill>
            <a:headEnd type="none" w="sm" len="sm"/>
            <a:tailEnd type="none" w="sm" len="sm"/>
          </a:ln>
        </p:spPr>
        <p:style>
          <a:lnRef idx="2">
            <a:schemeClr val="dk1"/>
          </a:lnRef>
          <a:fillRef idx="0">
            <a:schemeClr val="dk1"/>
          </a:fillRef>
          <a:effectRef idx="1">
            <a:schemeClr val="dk1"/>
          </a:effectRef>
          <a:fontRef idx="minor">
            <a:schemeClr val="tx1"/>
          </a:fontRef>
        </p:style>
        <p:txBody>
          <a:bodyPr/>
          <a:lstStyle/>
          <a:p>
            <a:pPr algn="ctr">
              <a:lnSpc>
                <a:spcPct val="107000"/>
              </a:lnSpc>
              <a:spcAft>
                <a:spcPts val="800"/>
              </a:spcAft>
            </a:pPr>
            <a:endParaRPr lang="en-IN" sz="1800" kern="100" dirty="0">
              <a:effectLst/>
              <a:latin typeface="Calibri" panose="020F0502020204030204" pitchFamily="34" charset="0"/>
              <a:ea typeface="Calibri" panose="020F0502020204030204" pitchFamily="34" charset="0"/>
              <a:cs typeface="Raavi" panose="020B0502040204020203" pitchFamily="34" charset="0"/>
            </a:endParaRPr>
          </a:p>
        </p:txBody>
      </p:sp>
      <p:sp>
        <p:nvSpPr>
          <p:cNvPr id="14" name="AutoShape 4">
            <a:extLst>
              <a:ext uri="{FF2B5EF4-FFF2-40B4-BE49-F238E27FC236}">
                <a16:creationId xmlns:a16="http://schemas.microsoft.com/office/drawing/2014/main" id="{D26B3F15-8F6B-91BB-A9CF-031768BE925D}"/>
              </a:ext>
            </a:extLst>
          </p:cNvPr>
          <p:cNvSpPr/>
          <p:nvPr/>
        </p:nvSpPr>
        <p:spPr>
          <a:xfrm>
            <a:off x="0" y="10071100"/>
            <a:ext cx="7556500" cy="0"/>
          </a:xfrm>
          <a:prstGeom prst="line">
            <a:avLst/>
          </a:prstGeom>
          <a:ln>
            <a:solidFill>
              <a:schemeClr val="tx2"/>
            </a:solidFill>
            <a:headEnd type="none" w="sm" len="sm"/>
            <a:tailEnd type="none" w="sm" len="sm"/>
          </a:ln>
        </p:spPr>
        <p:style>
          <a:lnRef idx="2">
            <a:schemeClr val="dk1"/>
          </a:lnRef>
          <a:fillRef idx="0">
            <a:schemeClr val="dk1"/>
          </a:fillRef>
          <a:effectRef idx="1">
            <a:schemeClr val="dk1"/>
          </a:effectRef>
          <a:fontRef idx="minor">
            <a:schemeClr val="tx1"/>
          </a:fontRef>
        </p:style>
        <p:txBody>
          <a:bodyPr/>
          <a:lstStyle/>
          <a:p>
            <a:pPr algn="ctr">
              <a:lnSpc>
                <a:spcPct val="107000"/>
              </a:lnSpc>
              <a:spcAft>
                <a:spcPts val="800"/>
              </a:spcAft>
            </a:pPr>
            <a:endParaRPr lang="en-IN" sz="1800" kern="100" dirty="0">
              <a:effectLst/>
              <a:latin typeface="Calibri" panose="020F0502020204030204" pitchFamily="34" charset="0"/>
              <a:ea typeface="Calibri" panose="020F0502020204030204" pitchFamily="34" charset="0"/>
              <a:cs typeface="Raavi" panose="020B0502040204020203" pitchFamily="34" charset="0"/>
            </a:endParaRPr>
          </a:p>
        </p:txBody>
      </p:sp>
      <p:sp>
        <p:nvSpPr>
          <p:cNvPr id="4" name="TextBox 3">
            <a:extLst>
              <a:ext uri="{FF2B5EF4-FFF2-40B4-BE49-F238E27FC236}">
                <a16:creationId xmlns:a16="http://schemas.microsoft.com/office/drawing/2014/main" id="{77569D49-4227-68D6-AE68-EB316C52BFFE}"/>
              </a:ext>
            </a:extLst>
          </p:cNvPr>
          <p:cNvSpPr txBox="1"/>
          <p:nvPr/>
        </p:nvSpPr>
        <p:spPr>
          <a:xfrm>
            <a:off x="1492250" y="823050"/>
            <a:ext cx="5334000" cy="400110"/>
          </a:xfrm>
          <a:prstGeom prst="rect">
            <a:avLst/>
          </a:prstGeom>
          <a:noFill/>
        </p:spPr>
        <p:txBody>
          <a:bodyPr wrap="square">
            <a:spAutoFit/>
          </a:bodyPr>
          <a:lstStyle/>
          <a:p>
            <a:r>
              <a:rPr lang="en-IN" dirty="0"/>
              <a:t> </a:t>
            </a:r>
            <a:r>
              <a:rPr lang="en-IN" sz="2000" b="1" dirty="0">
                <a:solidFill>
                  <a:schemeClr val="tx2"/>
                </a:solidFill>
                <a:latin typeface="Times New Roman" panose="02020603050405020304" pitchFamily="18" charset="0"/>
                <a:cs typeface="Times New Roman" panose="02020603050405020304" pitchFamily="18" charset="0"/>
              </a:rPr>
              <a:t>Innovation and Creativity in Students' Life</a:t>
            </a:r>
            <a:endParaRPr lang="en-IN" b="1" dirty="0">
              <a:solidFill>
                <a:schemeClr val="tx2"/>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C9FF00E6-455F-9E5D-6EB8-00E9B7B8DEC2}"/>
              </a:ext>
            </a:extLst>
          </p:cNvPr>
          <p:cNvSpPr txBox="1"/>
          <p:nvPr/>
        </p:nvSpPr>
        <p:spPr>
          <a:xfrm>
            <a:off x="196850" y="3209795"/>
            <a:ext cx="6934199" cy="6924588"/>
          </a:xfrm>
          <a:prstGeom prst="rect">
            <a:avLst/>
          </a:prstGeom>
          <a:noFill/>
        </p:spPr>
        <p:txBody>
          <a:bodyPr wrap="square">
            <a:spAutoFit/>
          </a:bodyPr>
          <a:lstStyle/>
          <a:p>
            <a:pPr algn="just"/>
            <a:r>
              <a:rPr lang="en-IN" sz="1600" dirty="0">
                <a:latin typeface="Times New Roman" panose="02020603050405020304" pitchFamily="18" charset="0"/>
                <a:cs typeface="Times New Roman" panose="02020603050405020304" pitchFamily="18" charset="0"/>
              </a:rPr>
              <a:t>In the vibrant world of a student, where every day unfolds like a fresh page, innovation and creativity are the magical inks that bring those pages to life! These aren't just fancy buzzwords tossed around in tech seminars—they're the superpowers of modern student life!</a:t>
            </a:r>
          </a:p>
          <a:p>
            <a:pPr algn="just"/>
            <a:r>
              <a:rPr lang="en-IN" sz="1600" dirty="0">
                <a:latin typeface="Times New Roman" panose="02020603050405020304" pitchFamily="18" charset="0"/>
                <a:cs typeface="Times New Roman" panose="02020603050405020304" pitchFamily="18" charset="0"/>
              </a:rPr>
              <a:t>Creativity isn't limited to art or music; it's the ability to think differently, to see patterns where others see chaos, and to dream beyond the obvious. Whether you're designing a science project, writing an essay, or even organizing a school event—creativity sparks originality. Innovation then takes that spark and builds a fire, transforming ideas into actions!</a:t>
            </a:r>
          </a:p>
          <a:p>
            <a:pPr algn="just"/>
            <a:r>
              <a:rPr lang="en-IN" sz="1600" dirty="0">
                <a:latin typeface="Times New Roman" panose="02020603050405020304" pitchFamily="18" charset="0"/>
                <a:cs typeface="Times New Roman" panose="02020603050405020304" pitchFamily="18" charset="0"/>
              </a:rPr>
              <a:t> “Imagination is more important than knowledge. For knowledge is limited, whereas imagination embraces the entire world.”</a:t>
            </a:r>
          </a:p>
          <a:p>
            <a:pPr algn="just"/>
            <a:r>
              <a:rPr lang="en-IN" sz="1600" dirty="0">
                <a:latin typeface="Times New Roman" panose="02020603050405020304" pitchFamily="18" charset="0"/>
                <a:cs typeface="Times New Roman" panose="02020603050405020304" pitchFamily="18" charset="0"/>
              </a:rPr>
              <a:t>— Albert Einstein ✨</a:t>
            </a:r>
          </a:p>
          <a:p>
            <a:pPr algn="just"/>
            <a:r>
              <a:rPr lang="en-IN" sz="1600" dirty="0">
                <a:latin typeface="Times New Roman" panose="02020603050405020304" pitchFamily="18" charset="0"/>
                <a:cs typeface="Times New Roman" panose="02020603050405020304" pitchFamily="18" charset="0"/>
              </a:rPr>
              <a:t>When students embrace creativity, they become problem-solvers, thinkers, and future leaders. Innovation makes school more than just marks—it becomes a playground of endless possibilities. From coding apps in computer class to crafting eco-friendly models in science fairs, these are the seeds of tomorrow’s genius.</a:t>
            </a:r>
          </a:p>
          <a:p>
            <a:pPr algn="just"/>
            <a:r>
              <a:rPr lang="en-IN" sz="1600" dirty="0">
                <a:latin typeface="Times New Roman" panose="02020603050405020304" pitchFamily="18" charset="0"/>
                <a:cs typeface="Times New Roman" panose="02020603050405020304" pitchFamily="18" charset="0"/>
              </a:rPr>
              <a:t> “Don’t be afraid to be creative. It’s your mind’s way of dancing.”</a:t>
            </a:r>
          </a:p>
          <a:p>
            <a:pPr algn="just"/>
            <a:r>
              <a:rPr lang="en-IN" sz="1600" dirty="0">
                <a:latin typeface="Times New Roman" panose="02020603050405020304" pitchFamily="18" charset="0"/>
                <a:cs typeface="Times New Roman" panose="02020603050405020304" pitchFamily="18" charset="0"/>
              </a:rPr>
              <a:t>So, dare to doodle in your notebook, build that wild invention, or write that weird poem! Because in a world full of copies, creativity makes you the original.</a:t>
            </a:r>
          </a:p>
          <a:p>
            <a:pPr algn="just"/>
            <a:r>
              <a:rPr lang="en-IN" sz="1600" dirty="0">
                <a:latin typeface="Times New Roman" panose="02020603050405020304" pitchFamily="18" charset="0"/>
                <a:cs typeface="Times New Roman" panose="02020603050405020304" pitchFamily="18" charset="0"/>
              </a:rPr>
              <a:t>A light bulb with a brain inside it, surrounded by students—one painting, another coding, one building a robot, and another writing in a notebook—all in a colourful swirl of ideas!</a:t>
            </a:r>
          </a:p>
          <a:p>
            <a:pPr algn="just"/>
            <a:r>
              <a:rPr lang="en-IN" sz="1600" dirty="0">
                <a:latin typeface="Times New Roman" panose="02020603050405020304" pitchFamily="18" charset="0"/>
                <a:cs typeface="Times New Roman" panose="02020603050405020304" pitchFamily="18" charset="0"/>
              </a:rPr>
              <a:t>Make your Creative Vacations Plan.</a:t>
            </a:r>
          </a:p>
          <a:p>
            <a:pPr algn="just"/>
            <a:endParaRPr lang="en-IN" sz="1600" dirty="0">
              <a:latin typeface="Times New Roman" panose="02020603050405020304" pitchFamily="18" charset="0"/>
              <a:cs typeface="Times New Roman" panose="02020603050405020304" pitchFamily="18" charset="0"/>
            </a:endParaRPr>
          </a:p>
          <a:p>
            <a:pPr algn="just"/>
            <a:r>
              <a:rPr lang="en-IN" sz="1600" dirty="0">
                <a:latin typeface="Times New Roman" panose="02020603050405020304" pitchFamily="18" charset="0"/>
                <a:cs typeface="Times New Roman" panose="02020603050405020304" pitchFamily="18" charset="0"/>
              </a:rPr>
              <a:t>Dr. Neeraj Mohan Puri </a:t>
            </a:r>
          </a:p>
          <a:p>
            <a:pPr algn="just"/>
            <a:r>
              <a:rPr lang="en-IN" sz="1600" dirty="0">
                <a:latin typeface="Times New Roman" panose="02020603050405020304" pitchFamily="18" charset="0"/>
                <a:cs typeface="Times New Roman" panose="02020603050405020304" pitchFamily="18" charset="0"/>
              </a:rPr>
              <a:t>Principal</a:t>
            </a:r>
          </a:p>
        </p:txBody>
      </p:sp>
    </p:spTree>
    <p:extLst>
      <p:ext uri="{BB962C8B-B14F-4D97-AF65-F5344CB8AC3E}">
        <p14:creationId xmlns:p14="http://schemas.microsoft.com/office/powerpoint/2010/main" val="28779232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940125-1BC6-FEF4-1F1D-F5FD93619F00}"/>
            </a:ext>
          </a:extLst>
        </p:cNvPr>
        <p:cNvGrpSpPr/>
        <p:nvPr/>
      </p:nvGrpSpPr>
      <p:grpSpPr>
        <a:xfrm>
          <a:off x="0" y="0"/>
          <a:ext cx="0" cy="0"/>
          <a:chOff x="0" y="0"/>
          <a:chExt cx="0" cy="0"/>
        </a:xfrm>
      </p:grpSpPr>
      <p:sp>
        <p:nvSpPr>
          <p:cNvPr id="18" name="TextBox 17">
            <a:extLst>
              <a:ext uri="{FF2B5EF4-FFF2-40B4-BE49-F238E27FC236}">
                <a16:creationId xmlns:a16="http://schemas.microsoft.com/office/drawing/2014/main" id="{2C41DF54-9E4F-BEF2-DBC9-719233418A2A}"/>
              </a:ext>
            </a:extLst>
          </p:cNvPr>
          <p:cNvSpPr txBox="1"/>
          <p:nvPr/>
        </p:nvSpPr>
        <p:spPr>
          <a:xfrm>
            <a:off x="227939" y="277030"/>
            <a:ext cx="7328560" cy="400110"/>
          </a:xfrm>
          <a:prstGeom prst="rect">
            <a:avLst/>
          </a:prstGeom>
          <a:noFill/>
        </p:spPr>
        <p:txBody>
          <a:bodyPr wrap="square">
            <a:spAutoFit/>
          </a:bodyPr>
          <a:lstStyle/>
          <a:p>
            <a:pPr algn="ctr"/>
            <a:r>
              <a:rPr lang="en-IN" sz="2000" b="1" dirty="0">
                <a:solidFill>
                  <a:schemeClr val="tx2"/>
                </a:solidFill>
                <a:latin typeface="Times New Roman" panose="02020603050405020304" pitchFamily="18" charset="0"/>
                <a:cs typeface="Times New Roman" panose="02020603050405020304" pitchFamily="18" charset="0"/>
              </a:rPr>
              <a:t>The Art of Resilience: Overcoming Academic Challenges</a:t>
            </a:r>
            <a:endParaRPr lang="en-IN" sz="2000" dirty="0">
              <a:solidFill>
                <a:schemeClr val="tx2"/>
              </a:solidFill>
              <a:latin typeface="Times New Roman" panose="02020603050405020304" pitchFamily="18" charset="0"/>
              <a:cs typeface="Times New Roman" panose="02020603050405020304" pitchFamily="18" charset="0"/>
            </a:endParaRPr>
          </a:p>
        </p:txBody>
      </p:sp>
      <p:sp>
        <p:nvSpPr>
          <p:cNvPr id="2" name="AutoShape 4">
            <a:extLst>
              <a:ext uri="{FF2B5EF4-FFF2-40B4-BE49-F238E27FC236}">
                <a16:creationId xmlns:a16="http://schemas.microsoft.com/office/drawing/2014/main" id="{D77044C6-A840-6686-607E-8AD75306EDAA}"/>
              </a:ext>
            </a:extLst>
          </p:cNvPr>
          <p:cNvSpPr/>
          <p:nvPr/>
        </p:nvSpPr>
        <p:spPr>
          <a:xfrm>
            <a:off x="0" y="1231900"/>
            <a:ext cx="7556500" cy="0"/>
          </a:xfrm>
          <a:prstGeom prst="line">
            <a:avLst/>
          </a:prstGeom>
          <a:ln>
            <a:solidFill>
              <a:schemeClr val="tx2"/>
            </a:solidFill>
            <a:headEnd type="none" w="sm" len="sm"/>
            <a:tailEnd type="none" w="sm" len="sm"/>
          </a:ln>
        </p:spPr>
        <p:style>
          <a:lnRef idx="2">
            <a:schemeClr val="dk1"/>
          </a:lnRef>
          <a:fillRef idx="0">
            <a:schemeClr val="dk1"/>
          </a:fillRef>
          <a:effectRef idx="1">
            <a:schemeClr val="dk1"/>
          </a:effectRef>
          <a:fontRef idx="minor">
            <a:schemeClr val="tx1"/>
          </a:fontRef>
        </p:style>
        <p:txBody>
          <a:bodyPr/>
          <a:lstStyle/>
          <a:p>
            <a:pPr algn="ctr">
              <a:lnSpc>
                <a:spcPct val="107000"/>
              </a:lnSpc>
              <a:spcAft>
                <a:spcPts val="800"/>
              </a:spcAft>
            </a:pPr>
            <a:endParaRPr lang="en-IN" sz="1800" kern="100" dirty="0">
              <a:effectLst/>
              <a:latin typeface="Calibri" panose="020F0502020204030204" pitchFamily="34" charset="0"/>
              <a:ea typeface="Calibri" panose="020F0502020204030204" pitchFamily="34" charset="0"/>
              <a:cs typeface="Raavi" panose="020B0502040204020203" pitchFamily="34" charset="0"/>
            </a:endParaRPr>
          </a:p>
        </p:txBody>
      </p:sp>
      <p:sp>
        <p:nvSpPr>
          <p:cNvPr id="21" name="Rectangle 20">
            <a:extLst>
              <a:ext uri="{FF2B5EF4-FFF2-40B4-BE49-F238E27FC236}">
                <a16:creationId xmlns:a16="http://schemas.microsoft.com/office/drawing/2014/main" id="{9160D7B5-3DEE-B3EE-922F-B30C08D38548}"/>
              </a:ext>
            </a:extLst>
          </p:cNvPr>
          <p:cNvSpPr/>
          <p:nvPr/>
        </p:nvSpPr>
        <p:spPr>
          <a:xfrm>
            <a:off x="-1" y="10327640"/>
            <a:ext cx="7556500" cy="36576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sz="1200" dirty="0">
                <a:solidFill>
                  <a:srgbClr val="FFFFFF"/>
                </a:solidFill>
                <a:latin typeface="Segoe UI"/>
              </a:rPr>
              <a:t>The</a:t>
            </a:r>
            <a:r>
              <a:rPr lang="en-US" sz="1200" dirty="0">
                <a:solidFill>
                  <a:srgbClr val="FFFFFF"/>
                </a:solidFill>
                <a:latin typeface="Segoe UI"/>
              </a:rPr>
              <a:t> </a:t>
            </a:r>
            <a:r>
              <a:rPr sz="1200" dirty="0">
                <a:solidFill>
                  <a:srgbClr val="FFFFFF"/>
                </a:solidFill>
                <a:latin typeface="Segoe UI"/>
              </a:rPr>
              <a:t>Sandeepni Chronicle | </a:t>
            </a:r>
            <a:r>
              <a:rPr lang="en-US" sz="1200" dirty="0">
                <a:solidFill>
                  <a:srgbClr val="FFFFFF"/>
                </a:solidFill>
                <a:latin typeface="Segoe UI"/>
              </a:rPr>
              <a:t>April</a:t>
            </a:r>
            <a:r>
              <a:rPr sz="1200" dirty="0">
                <a:solidFill>
                  <a:srgbClr val="FFFFFF"/>
                </a:solidFill>
                <a:latin typeface="Segoe UI"/>
              </a:rPr>
              <a:t> 2025</a:t>
            </a:r>
          </a:p>
        </p:txBody>
      </p:sp>
      <p:sp>
        <p:nvSpPr>
          <p:cNvPr id="10" name="AutoShape 4">
            <a:extLst>
              <a:ext uri="{FF2B5EF4-FFF2-40B4-BE49-F238E27FC236}">
                <a16:creationId xmlns:a16="http://schemas.microsoft.com/office/drawing/2014/main" id="{5825A494-7A7A-86B1-8125-307E38A4C9C9}"/>
              </a:ext>
            </a:extLst>
          </p:cNvPr>
          <p:cNvSpPr/>
          <p:nvPr/>
        </p:nvSpPr>
        <p:spPr>
          <a:xfrm>
            <a:off x="0" y="824225"/>
            <a:ext cx="7556500" cy="10683"/>
          </a:xfrm>
          <a:prstGeom prst="line">
            <a:avLst/>
          </a:prstGeom>
          <a:ln>
            <a:solidFill>
              <a:schemeClr val="tx2"/>
            </a:solidFill>
            <a:headEnd type="none" w="sm" len="sm"/>
            <a:tailEnd type="none" w="sm" len="sm"/>
          </a:ln>
        </p:spPr>
        <p:style>
          <a:lnRef idx="2">
            <a:schemeClr val="dk1"/>
          </a:lnRef>
          <a:fillRef idx="0">
            <a:schemeClr val="dk1"/>
          </a:fillRef>
          <a:effectRef idx="1">
            <a:schemeClr val="dk1"/>
          </a:effectRef>
          <a:fontRef idx="minor">
            <a:schemeClr val="tx1"/>
          </a:fontRef>
        </p:style>
        <p:txBody>
          <a:bodyPr/>
          <a:lstStyle/>
          <a:p>
            <a:pPr algn="ctr">
              <a:lnSpc>
                <a:spcPct val="107000"/>
              </a:lnSpc>
              <a:spcAft>
                <a:spcPts val="800"/>
              </a:spcAft>
            </a:pPr>
            <a:endParaRPr lang="en-IN" sz="1800" kern="100" dirty="0">
              <a:effectLst/>
              <a:latin typeface="Calibri" panose="020F0502020204030204" pitchFamily="34" charset="0"/>
              <a:ea typeface="Calibri" panose="020F0502020204030204" pitchFamily="34" charset="0"/>
              <a:cs typeface="Raavi" panose="020B0502040204020203" pitchFamily="34" charset="0"/>
            </a:endParaRPr>
          </a:p>
        </p:txBody>
      </p:sp>
      <p:sp>
        <p:nvSpPr>
          <p:cNvPr id="12" name="AutoShape 4">
            <a:extLst>
              <a:ext uri="{FF2B5EF4-FFF2-40B4-BE49-F238E27FC236}">
                <a16:creationId xmlns:a16="http://schemas.microsoft.com/office/drawing/2014/main" id="{C4293CA6-EE8D-44E2-58F6-C7CD1320A54B}"/>
              </a:ext>
            </a:extLst>
          </p:cNvPr>
          <p:cNvSpPr/>
          <p:nvPr/>
        </p:nvSpPr>
        <p:spPr>
          <a:xfrm>
            <a:off x="0" y="179497"/>
            <a:ext cx="7556500" cy="9535"/>
          </a:xfrm>
          <a:prstGeom prst="line">
            <a:avLst/>
          </a:prstGeom>
          <a:ln>
            <a:solidFill>
              <a:schemeClr val="tx2"/>
            </a:solidFill>
            <a:headEnd type="none" w="sm" len="sm"/>
            <a:tailEnd type="none" w="sm" len="sm"/>
          </a:ln>
        </p:spPr>
        <p:style>
          <a:lnRef idx="2">
            <a:schemeClr val="dk1"/>
          </a:lnRef>
          <a:fillRef idx="0">
            <a:schemeClr val="dk1"/>
          </a:fillRef>
          <a:effectRef idx="1">
            <a:schemeClr val="dk1"/>
          </a:effectRef>
          <a:fontRef idx="minor">
            <a:schemeClr val="tx1"/>
          </a:fontRef>
        </p:style>
        <p:txBody>
          <a:bodyPr/>
          <a:lstStyle/>
          <a:p>
            <a:pPr algn="ctr">
              <a:lnSpc>
                <a:spcPct val="107000"/>
              </a:lnSpc>
              <a:spcAft>
                <a:spcPts val="800"/>
              </a:spcAft>
            </a:pPr>
            <a:endParaRPr lang="en-IN" sz="1800" kern="100" dirty="0">
              <a:effectLst/>
              <a:latin typeface="Calibri" panose="020F0502020204030204" pitchFamily="34" charset="0"/>
              <a:ea typeface="Calibri" panose="020F0502020204030204" pitchFamily="34" charset="0"/>
              <a:cs typeface="Raavi" panose="020B0502040204020203" pitchFamily="34" charset="0"/>
            </a:endParaRPr>
          </a:p>
        </p:txBody>
      </p:sp>
      <p:sp>
        <p:nvSpPr>
          <p:cNvPr id="14" name="AutoShape 4">
            <a:extLst>
              <a:ext uri="{FF2B5EF4-FFF2-40B4-BE49-F238E27FC236}">
                <a16:creationId xmlns:a16="http://schemas.microsoft.com/office/drawing/2014/main" id="{87B43D98-C116-63C2-0DDB-0D779E95BA03}"/>
              </a:ext>
            </a:extLst>
          </p:cNvPr>
          <p:cNvSpPr/>
          <p:nvPr/>
        </p:nvSpPr>
        <p:spPr>
          <a:xfrm>
            <a:off x="0" y="10071100"/>
            <a:ext cx="7556500" cy="0"/>
          </a:xfrm>
          <a:prstGeom prst="line">
            <a:avLst/>
          </a:prstGeom>
          <a:ln>
            <a:solidFill>
              <a:schemeClr val="tx2"/>
            </a:solidFill>
            <a:headEnd type="none" w="sm" len="sm"/>
            <a:tailEnd type="none" w="sm" len="sm"/>
          </a:ln>
        </p:spPr>
        <p:style>
          <a:lnRef idx="2">
            <a:schemeClr val="dk1"/>
          </a:lnRef>
          <a:fillRef idx="0">
            <a:schemeClr val="dk1"/>
          </a:fillRef>
          <a:effectRef idx="1">
            <a:schemeClr val="dk1"/>
          </a:effectRef>
          <a:fontRef idx="minor">
            <a:schemeClr val="tx1"/>
          </a:fontRef>
        </p:style>
        <p:txBody>
          <a:bodyPr/>
          <a:lstStyle/>
          <a:p>
            <a:pPr algn="ctr">
              <a:lnSpc>
                <a:spcPct val="107000"/>
              </a:lnSpc>
              <a:spcAft>
                <a:spcPts val="800"/>
              </a:spcAft>
            </a:pPr>
            <a:endParaRPr lang="en-IN" sz="1800" kern="100" dirty="0">
              <a:effectLst/>
              <a:latin typeface="Calibri" panose="020F0502020204030204" pitchFamily="34" charset="0"/>
              <a:ea typeface="Calibri" panose="020F0502020204030204" pitchFamily="34" charset="0"/>
              <a:cs typeface="Raavi" panose="020B0502040204020203" pitchFamily="34" charset="0"/>
            </a:endParaRPr>
          </a:p>
        </p:txBody>
      </p:sp>
      <p:sp>
        <p:nvSpPr>
          <p:cNvPr id="6" name="TextBox 5">
            <a:extLst>
              <a:ext uri="{FF2B5EF4-FFF2-40B4-BE49-F238E27FC236}">
                <a16:creationId xmlns:a16="http://schemas.microsoft.com/office/drawing/2014/main" id="{BCBE043E-D09F-F6C9-89C0-79C7600482BC}"/>
              </a:ext>
            </a:extLst>
          </p:cNvPr>
          <p:cNvSpPr txBox="1"/>
          <p:nvPr/>
        </p:nvSpPr>
        <p:spPr>
          <a:xfrm>
            <a:off x="273049" y="2567081"/>
            <a:ext cx="7010400" cy="7478970"/>
          </a:xfrm>
          <a:prstGeom prst="rect">
            <a:avLst/>
          </a:prstGeom>
          <a:noFill/>
        </p:spPr>
        <p:txBody>
          <a:bodyPr wrap="square">
            <a:spAutoFit/>
          </a:bodyPr>
          <a:lstStyle/>
          <a:p>
            <a:pPr algn="just"/>
            <a:r>
              <a:rPr lang="en-IN" sz="1200" b="1" dirty="0">
                <a:latin typeface="Times New Roman" panose="02020603050405020304" pitchFamily="18" charset="0"/>
                <a:cs typeface="Times New Roman" panose="02020603050405020304" pitchFamily="18" charset="0"/>
              </a:rPr>
              <a:t>Introduction </a:t>
            </a:r>
            <a:endParaRPr lang="en-IN" sz="1200" dirty="0">
              <a:latin typeface="Times New Roman" panose="02020603050405020304" pitchFamily="18" charset="0"/>
              <a:cs typeface="Times New Roman" panose="02020603050405020304" pitchFamily="18" charset="0"/>
            </a:endParaRPr>
          </a:p>
          <a:p>
            <a:pPr algn="just"/>
            <a:r>
              <a:rPr lang="en-IN" sz="1200" dirty="0">
                <a:latin typeface="Times New Roman" panose="02020603050405020304" pitchFamily="18" charset="0"/>
                <a:cs typeface="Times New Roman" panose="02020603050405020304" pitchFamily="18" charset="0"/>
              </a:rPr>
              <a:t>Failure; It’s a word that stings, a grade that disappoints, a moment that makes you want to give up. But what if we told you that some of the most successful students in our school have failed—sometimes spectacularly—before succeeding? Resilience isn’t about avoiding falls; it’s about learning how to rise. Here’s how your peers are doing it, and how you can too.  </a:t>
            </a:r>
          </a:p>
          <a:p>
            <a:pPr algn="just"/>
            <a:endParaRPr lang="en-IN" sz="1200" dirty="0">
              <a:latin typeface="Times New Roman" panose="02020603050405020304" pitchFamily="18" charset="0"/>
              <a:cs typeface="Times New Roman" panose="02020603050405020304" pitchFamily="18" charset="0"/>
            </a:endParaRPr>
          </a:p>
          <a:p>
            <a:pPr algn="just"/>
            <a:r>
              <a:rPr lang="en-IN" sz="1200" dirty="0">
                <a:latin typeface="Times New Roman" panose="02020603050405020304" pitchFamily="18" charset="0"/>
                <a:cs typeface="Times New Roman" panose="02020603050405020304" pitchFamily="18" charset="0"/>
              </a:rPr>
              <a:t>1. </a:t>
            </a:r>
            <a:r>
              <a:rPr lang="en-IN" sz="1200" b="1" dirty="0">
                <a:latin typeface="Times New Roman" panose="02020603050405020304" pitchFamily="18" charset="0"/>
                <a:cs typeface="Times New Roman" panose="02020603050405020304" pitchFamily="18" charset="0"/>
              </a:rPr>
              <a:t>The Science of Bouncing Back  </a:t>
            </a:r>
            <a:endParaRPr lang="en-IN" sz="1200" dirty="0">
              <a:latin typeface="Times New Roman" panose="02020603050405020304" pitchFamily="18" charset="0"/>
              <a:cs typeface="Times New Roman" panose="02020603050405020304" pitchFamily="18" charset="0"/>
            </a:endParaRPr>
          </a:p>
          <a:p>
            <a:pPr algn="just"/>
            <a:r>
              <a:rPr lang="en-IN" sz="1200" dirty="0">
                <a:latin typeface="Times New Roman" panose="02020603050405020304" pitchFamily="18" charset="0"/>
                <a:cs typeface="Times New Roman" panose="02020603050405020304" pitchFamily="18" charset="0"/>
              </a:rPr>
              <a:t>Psychologists define resilience as the ability to adapt and recover from adversity. Studies show that students who develop resilience:  </a:t>
            </a:r>
          </a:p>
          <a:p>
            <a:pPr algn="just"/>
            <a:r>
              <a:rPr lang="en-US" sz="1200" dirty="0">
                <a:latin typeface="Times New Roman" panose="02020603050405020304" pitchFamily="18" charset="0"/>
                <a:cs typeface="Times New Roman" panose="02020603050405020304" pitchFamily="18" charset="0"/>
              </a:rPr>
              <a:t>✔</a:t>
            </a:r>
            <a:r>
              <a:rPr lang="en-IN" sz="1200" dirty="0">
                <a:latin typeface="Times New Roman" panose="02020603050405020304" pitchFamily="18" charset="0"/>
                <a:cs typeface="Times New Roman" panose="02020603050405020304" pitchFamily="18" charset="0"/>
              </a:rPr>
              <a:t> Perform better under pressure  </a:t>
            </a:r>
          </a:p>
          <a:p>
            <a:pPr algn="just"/>
            <a:r>
              <a:rPr lang="en-US" sz="1200" dirty="0">
                <a:latin typeface="Times New Roman" panose="02020603050405020304" pitchFamily="18" charset="0"/>
                <a:cs typeface="Times New Roman" panose="02020603050405020304" pitchFamily="18" charset="0"/>
              </a:rPr>
              <a:t>✔</a:t>
            </a:r>
            <a:r>
              <a:rPr lang="en-IN" sz="1200" dirty="0">
                <a:latin typeface="Times New Roman" panose="02020603050405020304" pitchFamily="18" charset="0"/>
                <a:cs typeface="Times New Roman" panose="02020603050405020304" pitchFamily="18" charset="0"/>
              </a:rPr>
              <a:t> Are more creative problem-solvers  </a:t>
            </a:r>
          </a:p>
          <a:p>
            <a:pPr algn="just"/>
            <a:r>
              <a:rPr lang="en-US" sz="1200" dirty="0">
                <a:latin typeface="Times New Roman" panose="02020603050405020304" pitchFamily="18" charset="0"/>
                <a:cs typeface="Times New Roman" panose="02020603050405020304" pitchFamily="18" charset="0"/>
              </a:rPr>
              <a:t>✔ </a:t>
            </a:r>
            <a:r>
              <a:rPr lang="en-IN" sz="1200" dirty="0">
                <a:latin typeface="Times New Roman" panose="02020603050405020304" pitchFamily="18" charset="0"/>
                <a:cs typeface="Times New Roman" panose="02020603050405020304" pitchFamily="18" charset="0"/>
              </a:rPr>
              <a:t>Have higher long-term academic success  </a:t>
            </a:r>
          </a:p>
          <a:p>
            <a:pPr algn="just"/>
            <a:r>
              <a:rPr lang="en-IN" sz="1200" dirty="0">
                <a:latin typeface="Times New Roman" panose="02020603050405020304" pitchFamily="18" charset="0"/>
                <a:cs typeface="Times New Roman" panose="02020603050405020304" pitchFamily="18" charset="0"/>
              </a:rPr>
              <a:t>"Your brain grows most when you struggle,”. That’s when real learning happens.  </a:t>
            </a:r>
          </a:p>
          <a:p>
            <a:pPr algn="just"/>
            <a:endParaRPr lang="en-IN" sz="1200" dirty="0">
              <a:latin typeface="Times New Roman" panose="02020603050405020304" pitchFamily="18" charset="0"/>
              <a:cs typeface="Times New Roman" panose="02020603050405020304" pitchFamily="18" charset="0"/>
            </a:endParaRPr>
          </a:p>
          <a:p>
            <a:pPr algn="just"/>
            <a:r>
              <a:rPr lang="en-IN" sz="1200" b="1" dirty="0">
                <a:latin typeface="Times New Roman" panose="02020603050405020304" pitchFamily="18" charset="0"/>
                <a:cs typeface="Times New Roman" panose="02020603050405020304" pitchFamily="18" charset="0"/>
              </a:rPr>
              <a:t>2. Reframe Your Mind-set-  </a:t>
            </a:r>
            <a:endParaRPr lang="en-IN" sz="1200" dirty="0">
              <a:latin typeface="Times New Roman" panose="02020603050405020304" pitchFamily="18" charset="0"/>
              <a:cs typeface="Times New Roman" panose="02020603050405020304" pitchFamily="18" charset="0"/>
            </a:endParaRPr>
          </a:p>
          <a:p>
            <a:pPr algn="just"/>
            <a:r>
              <a:rPr lang="en-IN" sz="1200" dirty="0">
                <a:latin typeface="Times New Roman" panose="02020603050405020304" pitchFamily="18" charset="0"/>
                <a:cs typeface="Times New Roman" panose="02020603050405020304" pitchFamily="18" charset="0"/>
              </a:rPr>
              <a:t>- Instead of "I’m bad at math" → "I haven’t mastered this yet."  </a:t>
            </a:r>
          </a:p>
          <a:p>
            <a:pPr marL="171450" indent="-171450" algn="just">
              <a:buFontTx/>
              <a:buChar char="-"/>
            </a:pPr>
            <a:r>
              <a:rPr lang="en-IN" sz="1200" dirty="0">
                <a:latin typeface="Times New Roman" panose="02020603050405020304" pitchFamily="18" charset="0"/>
                <a:cs typeface="Times New Roman" panose="02020603050405020304" pitchFamily="18" charset="0"/>
              </a:rPr>
              <a:t>View feedback as a GPS reroute, not a roadblock.  </a:t>
            </a:r>
          </a:p>
          <a:p>
            <a:pPr marL="171450" indent="-171450" algn="just">
              <a:buFontTx/>
              <a:buChar char="-"/>
            </a:pPr>
            <a:endParaRPr lang="en-IN" sz="1200" dirty="0">
              <a:latin typeface="Times New Roman" panose="02020603050405020304" pitchFamily="18" charset="0"/>
              <a:cs typeface="Times New Roman" panose="02020603050405020304" pitchFamily="18" charset="0"/>
            </a:endParaRPr>
          </a:p>
          <a:p>
            <a:pPr algn="just"/>
            <a:r>
              <a:rPr lang="en-IN" sz="1200" b="1" dirty="0">
                <a:latin typeface="Times New Roman" panose="02020603050405020304" pitchFamily="18" charset="0"/>
                <a:cs typeface="Times New Roman" panose="02020603050405020304" pitchFamily="18" charset="0"/>
              </a:rPr>
              <a:t>3. The 24-Hour Rule -</a:t>
            </a:r>
            <a:endParaRPr lang="en-IN" sz="1200" dirty="0">
              <a:latin typeface="Times New Roman" panose="02020603050405020304" pitchFamily="18" charset="0"/>
              <a:cs typeface="Times New Roman" panose="02020603050405020304" pitchFamily="18" charset="0"/>
            </a:endParaRPr>
          </a:p>
          <a:p>
            <a:pPr algn="just"/>
            <a:r>
              <a:rPr lang="en-IN" sz="1200" dirty="0">
                <a:latin typeface="Times New Roman" panose="02020603050405020304" pitchFamily="18" charset="0"/>
                <a:cs typeface="Times New Roman" panose="02020603050405020304" pitchFamily="18" charset="0"/>
              </a:rPr>
              <a:t>Allow yourself to feel disappointed—but only for one day. Then make an action plan.  </a:t>
            </a:r>
          </a:p>
          <a:p>
            <a:pPr algn="just"/>
            <a:endParaRPr lang="en-IN" sz="1200" dirty="0">
              <a:latin typeface="Times New Roman" panose="02020603050405020304" pitchFamily="18" charset="0"/>
              <a:cs typeface="Times New Roman" panose="02020603050405020304" pitchFamily="18" charset="0"/>
            </a:endParaRPr>
          </a:p>
          <a:p>
            <a:pPr algn="just"/>
            <a:r>
              <a:rPr lang="en-IN" sz="1200" b="1" dirty="0">
                <a:latin typeface="Times New Roman" panose="02020603050405020304" pitchFamily="18" charset="0"/>
                <a:cs typeface="Times New Roman" panose="02020603050405020304" pitchFamily="18" charset="0"/>
              </a:rPr>
              <a:t>4. Failure Autopsy</a:t>
            </a:r>
            <a:r>
              <a:rPr lang="en-IN" sz="1200" dirty="0">
                <a:latin typeface="Times New Roman" panose="02020603050405020304" pitchFamily="18" charset="0"/>
                <a:cs typeface="Times New Roman" panose="02020603050405020304" pitchFamily="18" charset="0"/>
              </a:rPr>
              <a:t>-  </a:t>
            </a:r>
          </a:p>
          <a:p>
            <a:pPr algn="just"/>
            <a:r>
              <a:rPr lang="en-IN" sz="1200" dirty="0">
                <a:latin typeface="Times New Roman" panose="02020603050405020304" pitchFamily="18" charset="0"/>
                <a:cs typeface="Times New Roman" panose="02020603050405020304" pitchFamily="18" charset="0"/>
              </a:rPr>
              <a:t>Ask:  </a:t>
            </a:r>
          </a:p>
          <a:p>
            <a:pPr algn="just"/>
            <a:r>
              <a:rPr lang="en-IN" sz="1200" dirty="0">
                <a:latin typeface="Times New Roman" panose="02020603050405020304" pitchFamily="18" charset="0"/>
                <a:cs typeface="Times New Roman" panose="02020603050405020304" pitchFamily="18" charset="0"/>
              </a:rPr>
              <a:t>1. What exactly went wrong? (Be specific: "I didn’t understand quadratic equations" not "I’m dumb.")  </a:t>
            </a:r>
          </a:p>
          <a:p>
            <a:pPr algn="just"/>
            <a:r>
              <a:rPr lang="en-IN" sz="1200" dirty="0">
                <a:latin typeface="Times New Roman" panose="02020603050405020304" pitchFamily="18" charset="0"/>
                <a:cs typeface="Times New Roman" panose="02020603050405020304" pitchFamily="18" charset="0"/>
              </a:rPr>
              <a:t>2. What’s one small step I can take today to improve?  </a:t>
            </a:r>
          </a:p>
          <a:p>
            <a:pPr algn="just"/>
            <a:endParaRPr lang="en-IN" sz="1200" dirty="0">
              <a:latin typeface="Times New Roman" panose="02020603050405020304" pitchFamily="18" charset="0"/>
              <a:cs typeface="Times New Roman" panose="02020603050405020304" pitchFamily="18" charset="0"/>
            </a:endParaRPr>
          </a:p>
          <a:p>
            <a:pPr algn="just"/>
            <a:r>
              <a:rPr lang="en-IN" sz="1200" b="1" dirty="0">
                <a:latin typeface="Times New Roman" panose="02020603050405020304" pitchFamily="18" charset="0"/>
                <a:cs typeface="Times New Roman" panose="02020603050405020304" pitchFamily="18" charset="0"/>
              </a:rPr>
              <a:t>5.  Wisdom from Those Who’ve Been There  </a:t>
            </a:r>
            <a:endParaRPr lang="en-IN" sz="1200" dirty="0">
              <a:latin typeface="Times New Roman" panose="02020603050405020304" pitchFamily="18" charset="0"/>
              <a:cs typeface="Times New Roman" panose="02020603050405020304" pitchFamily="18" charset="0"/>
            </a:endParaRPr>
          </a:p>
          <a:p>
            <a:pPr algn="just"/>
            <a:r>
              <a:rPr lang="en-IN" sz="1200" dirty="0">
                <a:latin typeface="Times New Roman" panose="02020603050405020304" pitchFamily="18" charset="0"/>
                <a:cs typeface="Times New Roman" panose="02020603050405020304" pitchFamily="18" charset="0"/>
              </a:rPr>
              <a:t> "The students who worry most about failing are often the ones who care deepest. Channel that energy into curiosity." </a:t>
            </a:r>
          </a:p>
          <a:p>
            <a:pPr algn="just"/>
            <a:endParaRPr lang="en-IN" sz="1200" dirty="0">
              <a:latin typeface="Times New Roman" panose="02020603050405020304" pitchFamily="18" charset="0"/>
              <a:cs typeface="Times New Roman" panose="02020603050405020304" pitchFamily="18" charset="0"/>
            </a:endParaRPr>
          </a:p>
          <a:p>
            <a:pPr algn="just"/>
            <a:r>
              <a:rPr lang="en-IN" sz="1200" b="1" dirty="0">
                <a:latin typeface="Times New Roman" panose="02020603050405020304" pitchFamily="18" charset="0"/>
                <a:cs typeface="Times New Roman" panose="02020603050405020304" pitchFamily="18" charset="0"/>
              </a:rPr>
              <a:t>6. Your Resilience Challenge </a:t>
            </a:r>
            <a:endParaRPr lang="en-IN" sz="1200" dirty="0">
              <a:latin typeface="Times New Roman" panose="02020603050405020304" pitchFamily="18" charset="0"/>
              <a:cs typeface="Times New Roman" panose="02020603050405020304" pitchFamily="18" charset="0"/>
            </a:endParaRPr>
          </a:p>
          <a:p>
            <a:pPr algn="just"/>
            <a:r>
              <a:rPr lang="en-IN" sz="1200" dirty="0">
                <a:latin typeface="Times New Roman" panose="02020603050405020304" pitchFamily="18" charset="0"/>
                <a:cs typeface="Times New Roman" panose="02020603050405020304" pitchFamily="18" charset="0"/>
              </a:rPr>
              <a:t>This month, try this:  </a:t>
            </a:r>
          </a:p>
          <a:p>
            <a:pPr algn="just"/>
            <a:r>
              <a:rPr lang="en-IN" sz="1200" dirty="0">
                <a:latin typeface="Times New Roman" panose="02020603050405020304" pitchFamily="18" charset="0"/>
                <a:cs typeface="Times New Roman" panose="02020603050405020304" pitchFamily="18" charset="0"/>
              </a:rPr>
              <a:t>1. Identify one academic hurdle  </a:t>
            </a:r>
          </a:p>
          <a:p>
            <a:pPr algn="just"/>
            <a:r>
              <a:rPr lang="en-IN" sz="1200" dirty="0">
                <a:latin typeface="Times New Roman" panose="02020603050405020304" pitchFamily="18" charset="0"/>
                <a:cs typeface="Times New Roman" panose="02020603050405020304" pitchFamily="18" charset="0"/>
              </a:rPr>
              <a:t>2. Apply one strategy from this article  </a:t>
            </a:r>
          </a:p>
          <a:p>
            <a:pPr algn="just"/>
            <a:r>
              <a:rPr lang="en-IN" sz="1200" dirty="0">
                <a:latin typeface="Times New Roman" panose="02020603050405020304" pitchFamily="18" charset="0"/>
                <a:cs typeface="Times New Roman" panose="02020603050405020304" pitchFamily="18" charset="0"/>
              </a:rPr>
              <a:t>3. Track your progress (improvement isn’t always linear!)  </a:t>
            </a:r>
          </a:p>
          <a:p>
            <a:pPr algn="just"/>
            <a:r>
              <a:rPr lang="en-IN" sz="1200" b="1" dirty="0">
                <a:latin typeface="Times New Roman" panose="02020603050405020304" pitchFamily="18" charset="0"/>
                <a:cs typeface="Times New Roman" panose="02020603050405020304" pitchFamily="18" charset="0"/>
              </a:rPr>
              <a:t>As author J.K. Rowling</a:t>
            </a:r>
            <a:r>
              <a:rPr lang="en-IN" sz="1200" dirty="0">
                <a:latin typeface="Times New Roman" panose="02020603050405020304" pitchFamily="18" charset="0"/>
                <a:cs typeface="Times New Roman" panose="02020603050405020304" pitchFamily="18" charset="0"/>
              </a:rPr>
              <a:t> (who faced 12 publisher rejections) said:  </a:t>
            </a:r>
          </a:p>
          <a:p>
            <a:pPr algn="just"/>
            <a:r>
              <a:rPr lang="en-IN" sz="1200" dirty="0">
                <a:latin typeface="Times New Roman" panose="02020603050405020304" pitchFamily="18" charset="0"/>
                <a:cs typeface="Times New Roman" panose="02020603050405020304" pitchFamily="18" charset="0"/>
              </a:rPr>
              <a:t>"It is impossible to live without failing at something, unless you live so cautiously that you might as well not have lived at all."  </a:t>
            </a:r>
          </a:p>
          <a:p>
            <a:pPr algn="just"/>
            <a:r>
              <a:rPr lang="en-IN" sz="1200" dirty="0">
                <a:latin typeface="Times New Roman" panose="02020603050405020304" pitchFamily="18" charset="0"/>
                <a:cs typeface="Times New Roman" panose="02020603050405020304" pitchFamily="18" charset="0"/>
              </a:rPr>
              <a:t>At Modern Sandeepni School, we don’t expect perfection—we’re building warriors of wisdom. </a:t>
            </a:r>
          </a:p>
          <a:p>
            <a:pPr algn="just"/>
            <a:r>
              <a:rPr lang="en-IN" sz="1200" dirty="0">
                <a:latin typeface="Times New Roman" panose="02020603050405020304" pitchFamily="18" charset="0"/>
                <a:cs typeface="Times New Roman" panose="02020603050405020304" pitchFamily="18" charset="0"/>
              </a:rPr>
              <a:t>Your next comeback starts today.  </a:t>
            </a:r>
          </a:p>
        </p:txBody>
      </p:sp>
      <p:sp>
        <p:nvSpPr>
          <p:cNvPr id="9" name="TextBox 8">
            <a:extLst>
              <a:ext uri="{FF2B5EF4-FFF2-40B4-BE49-F238E27FC236}">
                <a16:creationId xmlns:a16="http://schemas.microsoft.com/office/drawing/2014/main" id="{FBF1B3FF-230E-8097-6661-7EC7A1C443BF}"/>
              </a:ext>
            </a:extLst>
          </p:cNvPr>
          <p:cNvSpPr txBox="1"/>
          <p:nvPr/>
        </p:nvSpPr>
        <p:spPr>
          <a:xfrm>
            <a:off x="1644650" y="837484"/>
            <a:ext cx="4800600" cy="357534"/>
          </a:xfrm>
          <a:prstGeom prst="rect">
            <a:avLst/>
          </a:prstGeom>
          <a:noFill/>
        </p:spPr>
        <p:txBody>
          <a:bodyPr wrap="square">
            <a:spAutoFit/>
          </a:bodyPr>
          <a:lstStyle/>
          <a:p>
            <a:pPr>
              <a:lnSpc>
                <a:spcPct val="115000"/>
              </a:lnSpc>
              <a:spcAft>
                <a:spcPts val="800"/>
              </a:spcAft>
            </a:pPr>
            <a:r>
              <a:rPr lang="en-US" sz="1600" b="1" kern="100" dirty="0">
                <a:solidFill>
                  <a:schemeClr val="tx2"/>
                </a:solidFill>
                <a:latin typeface="Times New Roman" panose="02020603050405020304" pitchFamily="18" charset="0"/>
                <a:ea typeface="Times New Roman" panose="02020603050405020304" pitchFamily="18" charset="0"/>
                <a:cs typeface="Mangal" panose="02040503050203030202" pitchFamily="18" charset="0"/>
              </a:rPr>
              <a:t>Penned</a:t>
            </a:r>
            <a:r>
              <a:rPr lang="en-IN" sz="1600" b="1" kern="100" dirty="0">
                <a:solidFill>
                  <a:schemeClr val="tx2"/>
                </a:solidFill>
                <a:latin typeface="Times New Roman" panose="02020603050405020304" pitchFamily="18" charset="0"/>
                <a:ea typeface="Times New Roman" panose="02020603050405020304" pitchFamily="18" charset="0"/>
                <a:cs typeface="Mangal" panose="02040503050203030202" pitchFamily="18" charset="0"/>
              </a:rPr>
              <a:t> By:- Ms. Deeksha Bhardwaj Vice Principal </a:t>
            </a:r>
            <a:endParaRPr lang="en-IN" sz="1600" kern="100" dirty="0">
              <a:solidFill>
                <a:schemeClr val="tx2"/>
              </a:solidFill>
              <a:effectLst/>
              <a:latin typeface="Calibri" panose="020F0502020204030204" pitchFamily="34" charset="0"/>
              <a:ea typeface="Times New Roman" panose="02020603050405020304" pitchFamily="18" charset="0"/>
              <a:cs typeface="Mangal" panose="02040503050203030202" pitchFamily="18" charset="0"/>
            </a:endParaRPr>
          </a:p>
        </p:txBody>
      </p:sp>
      <p:pic>
        <p:nvPicPr>
          <p:cNvPr id="3" name="Picture 2">
            <a:extLst>
              <a:ext uri="{FF2B5EF4-FFF2-40B4-BE49-F238E27FC236}">
                <a16:creationId xmlns:a16="http://schemas.microsoft.com/office/drawing/2014/main" id="{9C947F03-E608-6A0F-E83B-FC004C9300AE}"/>
              </a:ext>
            </a:extLst>
          </p:cNvPr>
          <p:cNvPicPr>
            <a:picLocks noChangeAspect="1"/>
          </p:cNvPicPr>
          <p:nvPr/>
        </p:nvPicPr>
        <p:blipFill>
          <a:blip r:embed="rId2" cstate="print">
            <a:extLst>
              <a:ext uri="{28A0092B-C50C-407E-A947-70E740481C1C}">
                <a14:useLocalDpi xmlns:a14="http://schemas.microsoft.com/office/drawing/2010/main" val="0"/>
              </a:ext>
            </a:extLst>
          </a:blip>
          <a:srcRect l="12766" t="22678" r="5167" b="15771"/>
          <a:stretch/>
        </p:blipFill>
        <p:spPr>
          <a:xfrm>
            <a:off x="3163400" y="1312333"/>
            <a:ext cx="1229700" cy="1229700"/>
          </a:xfrm>
          <a:prstGeom prst="rect">
            <a:avLst/>
          </a:prstGeom>
          <a:ln w="38100" cap="sq">
            <a:solidFill>
              <a:schemeClr val="tx2"/>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8488448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B48081-ADBE-E7EB-E3F2-6251DD39EA57}"/>
            </a:ext>
          </a:extLst>
        </p:cNvPr>
        <p:cNvGrpSpPr/>
        <p:nvPr/>
      </p:nvGrpSpPr>
      <p:grpSpPr>
        <a:xfrm>
          <a:off x="0" y="0"/>
          <a:ext cx="0" cy="0"/>
          <a:chOff x="0" y="0"/>
          <a:chExt cx="0" cy="0"/>
        </a:xfrm>
      </p:grpSpPr>
      <p:sp>
        <p:nvSpPr>
          <p:cNvPr id="18" name="TextBox 17">
            <a:extLst>
              <a:ext uri="{FF2B5EF4-FFF2-40B4-BE49-F238E27FC236}">
                <a16:creationId xmlns:a16="http://schemas.microsoft.com/office/drawing/2014/main" id="{88A09691-A716-6AD8-0A4D-9C2E50BFECAD}"/>
              </a:ext>
            </a:extLst>
          </p:cNvPr>
          <p:cNvSpPr txBox="1"/>
          <p:nvPr/>
        </p:nvSpPr>
        <p:spPr>
          <a:xfrm>
            <a:off x="22224" y="205197"/>
            <a:ext cx="7512050" cy="483017"/>
          </a:xfrm>
          <a:prstGeom prst="rect">
            <a:avLst/>
          </a:prstGeom>
          <a:noFill/>
        </p:spPr>
        <p:txBody>
          <a:bodyPr wrap="square">
            <a:spAutoFit/>
          </a:bodyPr>
          <a:lstStyle/>
          <a:p>
            <a:pPr algn="ctr">
              <a:lnSpc>
                <a:spcPct val="115000"/>
              </a:lnSpc>
              <a:spcAft>
                <a:spcPts val="800"/>
              </a:spcAft>
            </a:pPr>
            <a:r>
              <a:rPr lang="en-IN" sz="2400" b="1" dirty="0">
                <a:solidFill>
                  <a:schemeClr val="tx2"/>
                </a:solidFill>
                <a:latin typeface="Times New Roman" panose="02020603050405020304" pitchFamily="18" charset="0"/>
                <a:cs typeface="Times New Roman" panose="02020603050405020304" pitchFamily="18" charset="0"/>
              </a:rPr>
              <a:t>Sense of Responsibility: The Cornerstone of Character</a:t>
            </a:r>
            <a:endParaRPr lang="en-IN" sz="2800" kern="1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AutoShape 4">
            <a:extLst>
              <a:ext uri="{FF2B5EF4-FFF2-40B4-BE49-F238E27FC236}">
                <a16:creationId xmlns:a16="http://schemas.microsoft.com/office/drawing/2014/main" id="{6AAF73FE-E028-CD77-11B0-67A77E93B08F}"/>
              </a:ext>
            </a:extLst>
          </p:cNvPr>
          <p:cNvSpPr/>
          <p:nvPr/>
        </p:nvSpPr>
        <p:spPr>
          <a:xfrm>
            <a:off x="0" y="1231900"/>
            <a:ext cx="7556500" cy="0"/>
          </a:xfrm>
          <a:prstGeom prst="line">
            <a:avLst/>
          </a:prstGeom>
          <a:ln>
            <a:solidFill>
              <a:schemeClr val="tx2"/>
            </a:solidFill>
            <a:headEnd type="none" w="sm" len="sm"/>
            <a:tailEnd type="none" w="sm" len="sm"/>
          </a:ln>
        </p:spPr>
        <p:style>
          <a:lnRef idx="2">
            <a:schemeClr val="dk1"/>
          </a:lnRef>
          <a:fillRef idx="0">
            <a:schemeClr val="dk1"/>
          </a:fillRef>
          <a:effectRef idx="1">
            <a:schemeClr val="dk1"/>
          </a:effectRef>
          <a:fontRef idx="minor">
            <a:schemeClr val="tx1"/>
          </a:fontRef>
        </p:style>
        <p:txBody>
          <a:bodyPr/>
          <a:lstStyle/>
          <a:p>
            <a:pPr algn="ctr">
              <a:lnSpc>
                <a:spcPct val="107000"/>
              </a:lnSpc>
              <a:spcAft>
                <a:spcPts val="800"/>
              </a:spcAft>
            </a:pPr>
            <a:endParaRPr lang="en-IN" sz="1800" kern="100" dirty="0">
              <a:effectLst/>
              <a:latin typeface="Calibri" panose="020F0502020204030204" pitchFamily="34" charset="0"/>
              <a:ea typeface="Calibri" panose="020F0502020204030204" pitchFamily="34" charset="0"/>
              <a:cs typeface="Raavi" panose="020B0502040204020203" pitchFamily="34" charset="0"/>
            </a:endParaRPr>
          </a:p>
        </p:txBody>
      </p:sp>
      <p:sp>
        <p:nvSpPr>
          <p:cNvPr id="21" name="Rectangle 20">
            <a:extLst>
              <a:ext uri="{FF2B5EF4-FFF2-40B4-BE49-F238E27FC236}">
                <a16:creationId xmlns:a16="http://schemas.microsoft.com/office/drawing/2014/main" id="{C034B74B-C3E8-6AA3-47F3-E14BB2E71B27}"/>
              </a:ext>
            </a:extLst>
          </p:cNvPr>
          <p:cNvSpPr/>
          <p:nvPr/>
        </p:nvSpPr>
        <p:spPr>
          <a:xfrm>
            <a:off x="-1" y="10327640"/>
            <a:ext cx="7556500" cy="36576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sz="1200" dirty="0">
                <a:solidFill>
                  <a:srgbClr val="FFFFFF"/>
                </a:solidFill>
                <a:latin typeface="Segoe UI"/>
              </a:rPr>
              <a:t>The</a:t>
            </a:r>
            <a:r>
              <a:rPr lang="en-US" sz="1200" dirty="0">
                <a:solidFill>
                  <a:srgbClr val="FFFFFF"/>
                </a:solidFill>
                <a:latin typeface="Segoe UI"/>
              </a:rPr>
              <a:t> </a:t>
            </a:r>
            <a:r>
              <a:rPr sz="1200" dirty="0">
                <a:solidFill>
                  <a:srgbClr val="FFFFFF"/>
                </a:solidFill>
                <a:latin typeface="Segoe UI"/>
              </a:rPr>
              <a:t>Sandeepni Chronicle | </a:t>
            </a:r>
            <a:r>
              <a:rPr lang="en-US" sz="1200" dirty="0">
                <a:solidFill>
                  <a:srgbClr val="FFFFFF"/>
                </a:solidFill>
                <a:latin typeface="Segoe UI"/>
              </a:rPr>
              <a:t>April</a:t>
            </a:r>
            <a:r>
              <a:rPr sz="1200" dirty="0">
                <a:solidFill>
                  <a:srgbClr val="FFFFFF"/>
                </a:solidFill>
                <a:latin typeface="Segoe UI"/>
              </a:rPr>
              <a:t> 2025</a:t>
            </a:r>
          </a:p>
        </p:txBody>
      </p:sp>
      <p:sp>
        <p:nvSpPr>
          <p:cNvPr id="10" name="AutoShape 4">
            <a:extLst>
              <a:ext uri="{FF2B5EF4-FFF2-40B4-BE49-F238E27FC236}">
                <a16:creationId xmlns:a16="http://schemas.microsoft.com/office/drawing/2014/main" id="{71BB1973-F9F0-20E9-272B-4C89F0E2BF46}"/>
              </a:ext>
            </a:extLst>
          </p:cNvPr>
          <p:cNvSpPr/>
          <p:nvPr/>
        </p:nvSpPr>
        <p:spPr>
          <a:xfrm>
            <a:off x="0" y="824225"/>
            <a:ext cx="7556500" cy="10683"/>
          </a:xfrm>
          <a:prstGeom prst="line">
            <a:avLst/>
          </a:prstGeom>
          <a:ln>
            <a:solidFill>
              <a:schemeClr val="tx2"/>
            </a:solidFill>
            <a:headEnd type="none" w="sm" len="sm"/>
            <a:tailEnd type="none" w="sm" len="sm"/>
          </a:ln>
        </p:spPr>
        <p:style>
          <a:lnRef idx="2">
            <a:schemeClr val="dk1"/>
          </a:lnRef>
          <a:fillRef idx="0">
            <a:schemeClr val="dk1"/>
          </a:fillRef>
          <a:effectRef idx="1">
            <a:schemeClr val="dk1"/>
          </a:effectRef>
          <a:fontRef idx="minor">
            <a:schemeClr val="tx1"/>
          </a:fontRef>
        </p:style>
        <p:txBody>
          <a:bodyPr/>
          <a:lstStyle/>
          <a:p>
            <a:pPr algn="ctr">
              <a:lnSpc>
                <a:spcPct val="107000"/>
              </a:lnSpc>
              <a:spcAft>
                <a:spcPts val="800"/>
              </a:spcAft>
            </a:pPr>
            <a:endParaRPr lang="en-IN" sz="1800" kern="100" dirty="0">
              <a:effectLst/>
              <a:latin typeface="Calibri" panose="020F0502020204030204" pitchFamily="34" charset="0"/>
              <a:ea typeface="Calibri" panose="020F0502020204030204" pitchFamily="34" charset="0"/>
              <a:cs typeface="Raavi" panose="020B0502040204020203" pitchFamily="34" charset="0"/>
            </a:endParaRPr>
          </a:p>
        </p:txBody>
      </p:sp>
      <p:sp>
        <p:nvSpPr>
          <p:cNvPr id="12" name="AutoShape 4">
            <a:extLst>
              <a:ext uri="{FF2B5EF4-FFF2-40B4-BE49-F238E27FC236}">
                <a16:creationId xmlns:a16="http://schemas.microsoft.com/office/drawing/2014/main" id="{951326C2-719C-5896-B304-DAA675544337}"/>
              </a:ext>
            </a:extLst>
          </p:cNvPr>
          <p:cNvSpPr/>
          <p:nvPr/>
        </p:nvSpPr>
        <p:spPr>
          <a:xfrm>
            <a:off x="0" y="179497"/>
            <a:ext cx="7556500" cy="9535"/>
          </a:xfrm>
          <a:prstGeom prst="line">
            <a:avLst/>
          </a:prstGeom>
          <a:ln>
            <a:solidFill>
              <a:schemeClr val="tx2"/>
            </a:solidFill>
            <a:headEnd type="none" w="sm" len="sm"/>
            <a:tailEnd type="none" w="sm" len="sm"/>
          </a:ln>
        </p:spPr>
        <p:style>
          <a:lnRef idx="2">
            <a:schemeClr val="dk1"/>
          </a:lnRef>
          <a:fillRef idx="0">
            <a:schemeClr val="dk1"/>
          </a:fillRef>
          <a:effectRef idx="1">
            <a:schemeClr val="dk1"/>
          </a:effectRef>
          <a:fontRef idx="minor">
            <a:schemeClr val="tx1"/>
          </a:fontRef>
        </p:style>
        <p:txBody>
          <a:bodyPr/>
          <a:lstStyle/>
          <a:p>
            <a:pPr algn="ctr">
              <a:lnSpc>
                <a:spcPct val="107000"/>
              </a:lnSpc>
              <a:spcAft>
                <a:spcPts val="800"/>
              </a:spcAft>
            </a:pPr>
            <a:endParaRPr lang="en-IN" sz="1800" kern="100" dirty="0">
              <a:effectLst/>
              <a:latin typeface="Calibri" panose="020F0502020204030204" pitchFamily="34" charset="0"/>
              <a:ea typeface="Calibri" panose="020F0502020204030204" pitchFamily="34" charset="0"/>
              <a:cs typeface="Raavi" panose="020B0502040204020203" pitchFamily="34" charset="0"/>
            </a:endParaRPr>
          </a:p>
        </p:txBody>
      </p:sp>
      <p:sp>
        <p:nvSpPr>
          <p:cNvPr id="14" name="AutoShape 4">
            <a:extLst>
              <a:ext uri="{FF2B5EF4-FFF2-40B4-BE49-F238E27FC236}">
                <a16:creationId xmlns:a16="http://schemas.microsoft.com/office/drawing/2014/main" id="{1440AF43-C258-56C0-05DC-944012B88457}"/>
              </a:ext>
            </a:extLst>
          </p:cNvPr>
          <p:cNvSpPr/>
          <p:nvPr/>
        </p:nvSpPr>
        <p:spPr>
          <a:xfrm>
            <a:off x="0" y="10071100"/>
            <a:ext cx="7556500" cy="0"/>
          </a:xfrm>
          <a:prstGeom prst="line">
            <a:avLst/>
          </a:prstGeom>
          <a:ln>
            <a:solidFill>
              <a:schemeClr val="tx2"/>
            </a:solidFill>
            <a:headEnd type="none" w="sm" len="sm"/>
            <a:tailEnd type="none" w="sm" len="sm"/>
          </a:ln>
        </p:spPr>
        <p:style>
          <a:lnRef idx="2">
            <a:schemeClr val="dk1"/>
          </a:lnRef>
          <a:fillRef idx="0">
            <a:schemeClr val="dk1"/>
          </a:fillRef>
          <a:effectRef idx="1">
            <a:schemeClr val="dk1"/>
          </a:effectRef>
          <a:fontRef idx="minor">
            <a:schemeClr val="tx1"/>
          </a:fontRef>
        </p:style>
        <p:txBody>
          <a:bodyPr/>
          <a:lstStyle/>
          <a:p>
            <a:pPr algn="ctr">
              <a:lnSpc>
                <a:spcPct val="107000"/>
              </a:lnSpc>
              <a:spcAft>
                <a:spcPts val="800"/>
              </a:spcAft>
            </a:pPr>
            <a:endParaRPr lang="en-IN" sz="1800" kern="100" dirty="0">
              <a:effectLst/>
              <a:latin typeface="Calibri" panose="020F0502020204030204" pitchFamily="34" charset="0"/>
              <a:ea typeface="Calibri" panose="020F0502020204030204" pitchFamily="34" charset="0"/>
              <a:cs typeface="Raavi" panose="020B0502040204020203" pitchFamily="34" charset="0"/>
            </a:endParaRPr>
          </a:p>
        </p:txBody>
      </p:sp>
      <p:sp>
        <p:nvSpPr>
          <p:cNvPr id="4" name="TextBox 3">
            <a:extLst>
              <a:ext uri="{FF2B5EF4-FFF2-40B4-BE49-F238E27FC236}">
                <a16:creationId xmlns:a16="http://schemas.microsoft.com/office/drawing/2014/main" id="{52C89889-C677-86AD-E287-D4CF8C59A652}"/>
              </a:ext>
            </a:extLst>
          </p:cNvPr>
          <p:cNvSpPr txBox="1"/>
          <p:nvPr/>
        </p:nvSpPr>
        <p:spPr>
          <a:xfrm>
            <a:off x="196850" y="3092999"/>
            <a:ext cx="6819902" cy="6986528"/>
          </a:xfrm>
          <a:prstGeom prst="rect">
            <a:avLst/>
          </a:prstGeom>
          <a:noFill/>
        </p:spPr>
        <p:txBody>
          <a:bodyPr wrap="square">
            <a:spAutoFit/>
          </a:bodyPr>
          <a:lstStyle/>
          <a:p>
            <a:pPr algn="just"/>
            <a:r>
              <a:rPr lang="en-IN" sz="1400" dirty="0">
                <a:latin typeface="Times New Roman" panose="02020603050405020304" pitchFamily="18" charset="0"/>
                <a:cs typeface="Times New Roman" panose="02020603050405020304" pitchFamily="18" charset="0"/>
              </a:rPr>
              <a:t>In a world that is constantly evolving, the need for a strong sense of responsibility has never been greater. As students, you are often reminded of your duties — towards your studies, your families, your school, and even yourselves. But what does it truly mean to be responsible?</a:t>
            </a:r>
          </a:p>
          <a:p>
            <a:pPr algn="just"/>
            <a:endParaRPr lang="en-IN" sz="1400" dirty="0">
              <a:latin typeface="Times New Roman" panose="02020603050405020304" pitchFamily="18" charset="0"/>
              <a:cs typeface="Times New Roman" panose="02020603050405020304" pitchFamily="18" charset="0"/>
            </a:endParaRPr>
          </a:p>
          <a:p>
            <a:pPr algn="just"/>
            <a:r>
              <a:rPr lang="en-IN" sz="1400" dirty="0">
                <a:latin typeface="Times New Roman" panose="02020603050405020304" pitchFamily="18" charset="0"/>
                <a:cs typeface="Times New Roman" panose="02020603050405020304" pitchFamily="18" charset="0"/>
              </a:rPr>
              <a:t>Responsibility is more than just completing homework on time or following classroom rules. It is a mindset — a conscious decision to be accountable for one’s actions, choices, and their consequences. It is about owning up to your mistakes, fulfilling commitments, and understanding the impact you have on others and the world around us.</a:t>
            </a:r>
          </a:p>
          <a:p>
            <a:pPr algn="just"/>
            <a:endParaRPr lang="en-IN" sz="1400" dirty="0">
              <a:latin typeface="Times New Roman" panose="02020603050405020304" pitchFamily="18" charset="0"/>
              <a:cs typeface="Times New Roman" panose="02020603050405020304" pitchFamily="18" charset="0"/>
            </a:endParaRPr>
          </a:p>
          <a:p>
            <a:pPr algn="just"/>
            <a:r>
              <a:rPr lang="en-IN" sz="1400" dirty="0">
                <a:latin typeface="Times New Roman" panose="02020603050405020304" pitchFamily="18" charset="0"/>
                <a:cs typeface="Times New Roman" panose="02020603050405020304" pitchFamily="18" charset="0"/>
              </a:rPr>
              <a:t>In school life, a sense of responsibility reflects in small but significant actions: arriving on time, respecting teachers, helping peers, taking care of school property, and giving your best in every assignment. These are the building blocks of a dependable character. When students act responsibly, they contribute to a positive learning environment where everyone feels safe, respected, and motivated.</a:t>
            </a:r>
          </a:p>
          <a:p>
            <a:pPr algn="just"/>
            <a:endParaRPr lang="en-IN" sz="1400" dirty="0">
              <a:latin typeface="Times New Roman" panose="02020603050405020304" pitchFamily="18" charset="0"/>
              <a:cs typeface="Times New Roman" panose="02020603050405020304" pitchFamily="18" charset="0"/>
            </a:endParaRPr>
          </a:p>
          <a:p>
            <a:pPr algn="just"/>
            <a:r>
              <a:rPr lang="en-IN" sz="1400" dirty="0">
                <a:latin typeface="Times New Roman" panose="02020603050405020304" pitchFamily="18" charset="0"/>
                <a:cs typeface="Times New Roman" panose="02020603050405020304" pitchFamily="18" charset="0"/>
              </a:rPr>
              <a:t>Outside the classroom, responsibility takes a broader form. It includes being aware of our roles as citizens of a community, being kind and empathetic, standing up against wrongdoings, and making choices that reflect integrity and thoughtfulness. In today’s digital age, it also means using social media wisely, respecting privacy, and avoiding misinformation.</a:t>
            </a:r>
          </a:p>
          <a:p>
            <a:pPr algn="just"/>
            <a:endParaRPr lang="en-IN" sz="1400" dirty="0">
              <a:latin typeface="Times New Roman" panose="02020603050405020304" pitchFamily="18" charset="0"/>
              <a:cs typeface="Times New Roman" panose="02020603050405020304" pitchFamily="18" charset="0"/>
            </a:endParaRPr>
          </a:p>
          <a:p>
            <a:pPr algn="just"/>
            <a:r>
              <a:rPr lang="en-IN" sz="1400" dirty="0">
                <a:latin typeface="Times New Roman" panose="02020603050405020304" pitchFamily="18" charset="0"/>
                <a:cs typeface="Times New Roman" panose="02020603050405020304" pitchFamily="18" charset="0"/>
              </a:rPr>
              <a:t>Developing a sense of responsibility does not happen overnight. It is nurtured through practice, guidance, and reflection. Teachers and parents play a crucial role in setting examples, but as students, you must also take the initiative to grow into individuals who can be trusted — individuals who do not wait to be told what is right but choose to do it anyway.</a:t>
            </a:r>
          </a:p>
          <a:p>
            <a:pPr algn="just"/>
            <a:r>
              <a:rPr lang="en-IN" sz="1400" dirty="0">
                <a:latin typeface="Times New Roman" panose="02020603050405020304" pitchFamily="18" charset="0"/>
                <a:cs typeface="Times New Roman" panose="02020603050405020304" pitchFamily="18" charset="0"/>
              </a:rPr>
              <a:t>I believe that promoting responsibility among students is just as important as celebrating achievements. Let us all strive to be the kind of individuals who do not simply chase success, but build it on the solid foundation of responsibility.</a:t>
            </a:r>
          </a:p>
          <a:p>
            <a:pPr algn="just"/>
            <a:endParaRPr lang="en-IN" sz="1400" dirty="0">
              <a:latin typeface="Times New Roman" panose="02020603050405020304" pitchFamily="18" charset="0"/>
              <a:cs typeface="Times New Roman" panose="02020603050405020304" pitchFamily="18" charset="0"/>
            </a:endParaRPr>
          </a:p>
          <a:p>
            <a:pPr algn="just"/>
            <a:r>
              <a:rPr lang="en-IN" sz="1400" dirty="0">
                <a:latin typeface="Times New Roman" panose="02020603050405020304" pitchFamily="18" charset="0"/>
                <a:cs typeface="Times New Roman" panose="02020603050405020304" pitchFamily="18" charset="0"/>
              </a:rPr>
              <a:t>After all, true leaders are not just those who reach the top, but those who uplift others with their sense of duty, honesty, and unwavering commitment.</a:t>
            </a:r>
          </a:p>
        </p:txBody>
      </p:sp>
      <p:sp>
        <p:nvSpPr>
          <p:cNvPr id="6" name="TextBox 5">
            <a:extLst>
              <a:ext uri="{FF2B5EF4-FFF2-40B4-BE49-F238E27FC236}">
                <a16:creationId xmlns:a16="http://schemas.microsoft.com/office/drawing/2014/main" id="{2D510D1A-1052-39A3-BBFC-8E83AD9FB589}"/>
              </a:ext>
            </a:extLst>
          </p:cNvPr>
          <p:cNvSpPr txBox="1"/>
          <p:nvPr/>
        </p:nvSpPr>
        <p:spPr>
          <a:xfrm>
            <a:off x="2597149" y="834908"/>
            <a:ext cx="2362200" cy="357534"/>
          </a:xfrm>
          <a:prstGeom prst="rect">
            <a:avLst/>
          </a:prstGeom>
          <a:noFill/>
        </p:spPr>
        <p:txBody>
          <a:bodyPr wrap="square">
            <a:spAutoFit/>
          </a:bodyPr>
          <a:lstStyle/>
          <a:p>
            <a:pPr>
              <a:lnSpc>
                <a:spcPct val="115000"/>
              </a:lnSpc>
              <a:spcAft>
                <a:spcPts val="800"/>
              </a:spcAft>
            </a:pPr>
            <a:r>
              <a:rPr lang="en-IN" sz="1600" b="1" kern="100" dirty="0">
                <a:solidFill>
                  <a:schemeClr val="tx2"/>
                </a:solidFill>
                <a:effectLst/>
                <a:latin typeface="Times New Roman" panose="02020603050405020304" pitchFamily="18" charset="0"/>
                <a:ea typeface="Times New Roman" panose="02020603050405020304" pitchFamily="18" charset="0"/>
                <a:cs typeface="Mangal" panose="02040503050203030202" pitchFamily="18" charset="0"/>
              </a:rPr>
              <a:t>From the Editor’s Desk</a:t>
            </a:r>
            <a:endParaRPr lang="en-IN" sz="1600" kern="100" dirty="0">
              <a:solidFill>
                <a:schemeClr val="tx2"/>
              </a:solidFill>
              <a:effectLst/>
              <a:latin typeface="Calibri" panose="020F0502020204030204" pitchFamily="34" charset="0"/>
              <a:ea typeface="Times New Roman" panose="02020603050405020304" pitchFamily="18" charset="0"/>
              <a:cs typeface="Mangal" panose="02040503050203030202" pitchFamily="18" charset="0"/>
            </a:endParaRPr>
          </a:p>
        </p:txBody>
      </p:sp>
      <p:pic>
        <p:nvPicPr>
          <p:cNvPr id="3" name="Picture 2">
            <a:extLst>
              <a:ext uri="{FF2B5EF4-FFF2-40B4-BE49-F238E27FC236}">
                <a16:creationId xmlns:a16="http://schemas.microsoft.com/office/drawing/2014/main" id="{86B10464-AE52-42FC-CFE4-81749D8AC86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92450" y="1349634"/>
            <a:ext cx="1295400" cy="1727200"/>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4303357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F1496B-C341-3583-B404-C36DEEF69F6F}"/>
            </a:ext>
          </a:extLst>
        </p:cNvPr>
        <p:cNvGrpSpPr/>
        <p:nvPr/>
      </p:nvGrpSpPr>
      <p:grpSpPr>
        <a:xfrm>
          <a:off x="0" y="0"/>
          <a:ext cx="0" cy="0"/>
          <a:chOff x="0" y="0"/>
          <a:chExt cx="0" cy="0"/>
        </a:xfrm>
      </p:grpSpPr>
      <p:sp>
        <p:nvSpPr>
          <p:cNvPr id="2" name="AutoShape 4">
            <a:extLst>
              <a:ext uri="{FF2B5EF4-FFF2-40B4-BE49-F238E27FC236}">
                <a16:creationId xmlns:a16="http://schemas.microsoft.com/office/drawing/2014/main" id="{ACD3D533-BD14-9E61-18D9-477CEEB7B9AE}"/>
              </a:ext>
            </a:extLst>
          </p:cNvPr>
          <p:cNvSpPr/>
          <p:nvPr/>
        </p:nvSpPr>
        <p:spPr>
          <a:xfrm>
            <a:off x="0" y="1231900"/>
            <a:ext cx="7556500" cy="0"/>
          </a:xfrm>
          <a:prstGeom prst="line">
            <a:avLst/>
          </a:prstGeom>
          <a:ln>
            <a:solidFill>
              <a:schemeClr val="tx2"/>
            </a:solidFill>
            <a:headEnd type="none" w="sm" len="sm"/>
            <a:tailEnd type="none" w="sm" len="sm"/>
          </a:ln>
        </p:spPr>
        <p:style>
          <a:lnRef idx="2">
            <a:schemeClr val="dk1"/>
          </a:lnRef>
          <a:fillRef idx="0">
            <a:schemeClr val="dk1"/>
          </a:fillRef>
          <a:effectRef idx="1">
            <a:schemeClr val="dk1"/>
          </a:effectRef>
          <a:fontRef idx="minor">
            <a:schemeClr val="tx1"/>
          </a:fontRef>
        </p:style>
        <p:txBody>
          <a:bodyPr/>
          <a:lstStyle/>
          <a:p>
            <a:pPr algn="ctr">
              <a:lnSpc>
                <a:spcPct val="107000"/>
              </a:lnSpc>
              <a:spcAft>
                <a:spcPts val="800"/>
              </a:spcAft>
            </a:pPr>
            <a:endParaRPr lang="en-IN" sz="1800" kern="100" dirty="0">
              <a:effectLst/>
              <a:latin typeface="Calibri" panose="020F0502020204030204" pitchFamily="34" charset="0"/>
              <a:ea typeface="Calibri" panose="020F0502020204030204" pitchFamily="34" charset="0"/>
              <a:cs typeface="Raavi" panose="020B0502040204020203" pitchFamily="34" charset="0"/>
            </a:endParaRPr>
          </a:p>
        </p:txBody>
      </p:sp>
      <p:sp>
        <p:nvSpPr>
          <p:cNvPr id="21" name="Rectangle 20">
            <a:extLst>
              <a:ext uri="{FF2B5EF4-FFF2-40B4-BE49-F238E27FC236}">
                <a16:creationId xmlns:a16="http://schemas.microsoft.com/office/drawing/2014/main" id="{929B1C0E-56CC-4FC4-7C40-51082AD7C793}"/>
              </a:ext>
            </a:extLst>
          </p:cNvPr>
          <p:cNvSpPr/>
          <p:nvPr/>
        </p:nvSpPr>
        <p:spPr>
          <a:xfrm>
            <a:off x="-1" y="10327640"/>
            <a:ext cx="7556500" cy="36576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sz="1200" dirty="0">
                <a:solidFill>
                  <a:srgbClr val="FFFFFF"/>
                </a:solidFill>
                <a:latin typeface="Segoe UI"/>
              </a:rPr>
              <a:t>The Sandeepni Chronicle | </a:t>
            </a:r>
            <a:r>
              <a:rPr lang="en-US" sz="1200" dirty="0">
                <a:solidFill>
                  <a:srgbClr val="FFFFFF"/>
                </a:solidFill>
                <a:latin typeface="Segoe UI"/>
              </a:rPr>
              <a:t>April </a:t>
            </a:r>
            <a:r>
              <a:rPr sz="1200" dirty="0">
                <a:solidFill>
                  <a:srgbClr val="FFFFFF"/>
                </a:solidFill>
                <a:latin typeface="Segoe UI"/>
              </a:rPr>
              <a:t>2025</a:t>
            </a:r>
          </a:p>
        </p:txBody>
      </p:sp>
      <p:sp>
        <p:nvSpPr>
          <p:cNvPr id="10" name="AutoShape 4">
            <a:extLst>
              <a:ext uri="{FF2B5EF4-FFF2-40B4-BE49-F238E27FC236}">
                <a16:creationId xmlns:a16="http://schemas.microsoft.com/office/drawing/2014/main" id="{A109528D-5D49-9986-6B25-B1DAA0D3121D}"/>
              </a:ext>
            </a:extLst>
          </p:cNvPr>
          <p:cNvSpPr/>
          <p:nvPr/>
        </p:nvSpPr>
        <p:spPr>
          <a:xfrm>
            <a:off x="0" y="824225"/>
            <a:ext cx="7556500" cy="10683"/>
          </a:xfrm>
          <a:prstGeom prst="line">
            <a:avLst/>
          </a:prstGeom>
          <a:ln>
            <a:solidFill>
              <a:schemeClr val="tx2"/>
            </a:solidFill>
            <a:headEnd type="none" w="sm" len="sm"/>
            <a:tailEnd type="none" w="sm" len="sm"/>
          </a:ln>
        </p:spPr>
        <p:style>
          <a:lnRef idx="2">
            <a:schemeClr val="dk1"/>
          </a:lnRef>
          <a:fillRef idx="0">
            <a:schemeClr val="dk1"/>
          </a:fillRef>
          <a:effectRef idx="1">
            <a:schemeClr val="dk1"/>
          </a:effectRef>
          <a:fontRef idx="minor">
            <a:schemeClr val="tx1"/>
          </a:fontRef>
        </p:style>
        <p:txBody>
          <a:bodyPr/>
          <a:lstStyle/>
          <a:p>
            <a:pPr algn="ctr">
              <a:lnSpc>
                <a:spcPct val="107000"/>
              </a:lnSpc>
              <a:spcAft>
                <a:spcPts val="800"/>
              </a:spcAft>
            </a:pPr>
            <a:endParaRPr lang="en-IN" sz="1800" kern="100" dirty="0">
              <a:effectLst/>
              <a:latin typeface="Calibri" panose="020F0502020204030204" pitchFamily="34" charset="0"/>
              <a:ea typeface="Calibri" panose="020F0502020204030204" pitchFamily="34" charset="0"/>
              <a:cs typeface="Raavi" panose="020B0502040204020203" pitchFamily="34" charset="0"/>
            </a:endParaRPr>
          </a:p>
        </p:txBody>
      </p:sp>
      <p:sp>
        <p:nvSpPr>
          <p:cNvPr id="12" name="AutoShape 4">
            <a:extLst>
              <a:ext uri="{FF2B5EF4-FFF2-40B4-BE49-F238E27FC236}">
                <a16:creationId xmlns:a16="http://schemas.microsoft.com/office/drawing/2014/main" id="{7C7AFDBC-0F7B-B0FC-A2AC-9F3B6678C2BD}"/>
              </a:ext>
            </a:extLst>
          </p:cNvPr>
          <p:cNvSpPr/>
          <p:nvPr/>
        </p:nvSpPr>
        <p:spPr>
          <a:xfrm>
            <a:off x="0" y="179497"/>
            <a:ext cx="7556500" cy="9535"/>
          </a:xfrm>
          <a:prstGeom prst="line">
            <a:avLst/>
          </a:prstGeom>
          <a:ln>
            <a:solidFill>
              <a:schemeClr val="tx2"/>
            </a:solidFill>
            <a:headEnd type="none" w="sm" len="sm"/>
            <a:tailEnd type="none" w="sm" len="sm"/>
          </a:ln>
        </p:spPr>
        <p:style>
          <a:lnRef idx="2">
            <a:schemeClr val="dk1"/>
          </a:lnRef>
          <a:fillRef idx="0">
            <a:schemeClr val="dk1"/>
          </a:fillRef>
          <a:effectRef idx="1">
            <a:schemeClr val="dk1"/>
          </a:effectRef>
          <a:fontRef idx="minor">
            <a:schemeClr val="tx1"/>
          </a:fontRef>
        </p:style>
        <p:txBody>
          <a:bodyPr/>
          <a:lstStyle/>
          <a:p>
            <a:pPr algn="ctr">
              <a:lnSpc>
                <a:spcPct val="107000"/>
              </a:lnSpc>
              <a:spcAft>
                <a:spcPts val="800"/>
              </a:spcAft>
            </a:pPr>
            <a:endParaRPr lang="en-IN" sz="1800" kern="100" dirty="0">
              <a:effectLst/>
              <a:latin typeface="Calibri" panose="020F0502020204030204" pitchFamily="34" charset="0"/>
              <a:ea typeface="Calibri" panose="020F0502020204030204" pitchFamily="34" charset="0"/>
              <a:cs typeface="Raavi" panose="020B0502040204020203" pitchFamily="34" charset="0"/>
            </a:endParaRPr>
          </a:p>
        </p:txBody>
      </p:sp>
      <p:sp>
        <p:nvSpPr>
          <p:cNvPr id="14" name="AutoShape 4">
            <a:extLst>
              <a:ext uri="{FF2B5EF4-FFF2-40B4-BE49-F238E27FC236}">
                <a16:creationId xmlns:a16="http://schemas.microsoft.com/office/drawing/2014/main" id="{15BF3699-47FF-2506-43CE-7DF4C977B297}"/>
              </a:ext>
            </a:extLst>
          </p:cNvPr>
          <p:cNvSpPr/>
          <p:nvPr/>
        </p:nvSpPr>
        <p:spPr>
          <a:xfrm>
            <a:off x="0" y="10071100"/>
            <a:ext cx="7556500" cy="0"/>
          </a:xfrm>
          <a:prstGeom prst="line">
            <a:avLst/>
          </a:prstGeom>
          <a:ln>
            <a:solidFill>
              <a:schemeClr val="tx2"/>
            </a:solidFill>
            <a:headEnd type="none" w="sm" len="sm"/>
            <a:tailEnd type="none" w="sm" len="sm"/>
          </a:ln>
        </p:spPr>
        <p:style>
          <a:lnRef idx="2">
            <a:schemeClr val="dk1"/>
          </a:lnRef>
          <a:fillRef idx="0">
            <a:schemeClr val="dk1"/>
          </a:fillRef>
          <a:effectRef idx="1">
            <a:schemeClr val="dk1"/>
          </a:effectRef>
          <a:fontRef idx="minor">
            <a:schemeClr val="tx1"/>
          </a:fontRef>
        </p:style>
        <p:txBody>
          <a:bodyPr/>
          <a:lstStyle/>
          <a:p>
            <a:pPr algn="ctr">
              <a:lnSpc>
                <a:spcPct val="107000"/>
              </a:lnSpc>
              <a:spcAft>
                <a:spcPts val="800"/>
              </a:spcAft>
            </a:pPr>
            <a:endParaRPr lang="en-IN" sz="1800" kern="100" dirty="0">
              <a:effectLst/>
              <a:latin typeface="Calibri" panose="020F0502020204030204" pitchFamily="34" charset="0"/>
              <a:ea typeface="Calibri" panose="020F0502020204030204" pitchFamily="34" charset="0"/>
              <a:cs typeface="Raavi" panose="020B0502040204020203" pitchFamily="34" charset="0"/>
            </a:endParaRPr>
          </a:p>
        </p:txBody>
      </p:sp>
      <p:sp>
        <p:nvSpPr>
          <p:cNvPr id="3" name="TextBox 2">
            <a:extLst>
              <a:ext uri="{FF2B5EF4-FFF2-40B4-BE49-F238E27FC236}">
                <a16:creationId xmlns:a16="http://schemas.microsoft.com/office/drawing/2014/main" id="{19513395-B00D-912A-4DD3-F1525EAC6947}"/>
              </a:ext>
            </a:extLst>
          </p:cNvPr>
          <p:cNvSpPr txBox="1"/>
          <p:nvPr/>
        </p:nvSpPr>
        <p:spPr>
          <a:xfrm>
            <a:off x="129433" y="257855"/>
            <a:ext cx="7238999" cy="385362"/>
          </a:xfrm>
          <a:prstGeom prst="rect">
            <a:avLst/>
          </a:prstGeom>
          <a:noFill/>
        </p:spPr>
        <p:txBody>
          <a:bodyPr wrap="square" rtlCol="0">
            <a:spAutoFit/>
          </a:bodyPr>
          <a:lstStyle/>
          <a:p>
            <a:pPr algn="ctr">
              <a:lnSpc>
                <a:spcPct val="115000"/>
              </a:lnSpc>
              <a:spcAft>
                <a:spcPts val="800"/>
              </a:spcAft>
            </a:pPr>
            <a:r>
              <a:rPr lang="en-US" b="1" dirty="0">
                <a:solidFill>
                  <a:schemeClr val="tx2"/>
                </a:solidFill>
                <a:latin typeface="Times New Roman" panose="02020603050405020304" pitchFamily="18" charset="0"/>
                <a:cs typeface="Times New Roman" panose="02020603050405020304" pitchFamily="18" charset="0"/>
              </a:rPr>
              <a:t>Expressions and Connections: Grade I’s Coffee Meet with the Principal</a:t>
            </a:r>
            <a:endParaRPr lang="en-IN" sz="1800" b="1" kern="1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26C91077-4208-9ABA-6B2D-85D2FB93FB07}"/>
              </a:ext>
            </a:extLst>
          </p:cNvPr>
          <p:cNvSpPr txBox="1"/>
          <p:nvPr/>
        </p:nvSpPr>
        <p:spPr>
          <a:xfrm>
            <a:off x="2711450" y="851124"/>
            <a:ext cx="2057400" cy="307777"/>
          </a:xfrm>
          <a:prstGeom prst="rect">
            <a:avLst/>
          </a:prstGeom>
          <a:noFill/>
        </p:spPr>
        <p:txBody>
          <a:bodyPr wrap="square" rtlCol="0">
            <a:spAutoFit/>
          </a:bodyPr>
          <a:lstStyle/>
          <a:p>
            <a:r>
              <a:rPr lang="en-IN" sz="1400" b="1" dirty="0">
                <a:solidFill>
                  <a:schemeClr val="tx2"/>
                </a:solidFill>
                <a:latin typeface="Times New Roman" panose="02020603050405020304" pitchFamily="18" charset="0"/>
                <a:cs typeface="Times New Roman" panose="02020603050405020304" pitchFamily="18" charset="0"/>
              </a:rPr>
              <a:t>Article By:- Ms. Komal  </a:t>
            </a:r>
          </a:p>
        </p:txBody>
      </p:sp>
      <p:sp>
        <p:nvSpPr>
          <p:cNvPr id="6" name="TextBox 5">
            <a:extLst>
              <a:ext uri="{FF2B5EF4-FFF2-40B4-BE49-F238E27FC236}">
                <a16:creationId xmlns:a16="http://schemas.microsoft.com/office/drawing/2014/main" id="{4B54F606-5879-133C-3B1A-FABBEA60104D}"/>
              </a:ext>
            </a:extLst>
          </p:cNvPr>
          <p:cNvSpPr txBox="1"/>
          <p:nvPr/>
        </p:nvSpPr>
        <p:spPr>
          <a:xfrm>
            <a:off x="120650" y="2972657"/>
            <a:ext cx="7239000" cy="7232749"/>
          </a:xfrm>
          <a:prstGeom prst="rect">
            <a:avLst/>
          </a:prstGeom>
          <a:noFill/>
        </p:spPr>
        <p:txBody>
          <a:bodyPr wrap="square">
            <a:spAutoFit/>
          </a:bodyPr>
          <a:lstStyle/>
          <a:p>
            <a:pPr algn="just"/>
            <a:r>
              <a:rPr lang="en-IN" sz="1600" dirty="0">
                <a:latin typeface="Times New Roman" panose="02020603050405020304" pitchFamily="18" charset="0"/>
                <a:cs typeface="Times New Roman" panose="02020603050405020304" pitchFamily="18" charset="0"/>
              </a:rPr>
              <a:t>The vibrant and enthusiastic students of Grade I hosted a delightful event titled “Coffee with Principal”, which turned out to be a memorable and heartwarming experience. The event showcased the talents and creativity of the young learners through a series of engaging activities, making it a joyful occasion for the students, parents, and the Principal.</a:t>
            </a:r>
          </a:p>
          <a:p>
            <a:pPr algn="just"/>
            <a:endParaRPr lang="en-IN" sz="1600" dirty="0">
              <a:latin typeface="Times New Roman" panose="02020603050405020304" pitchFamily="18" charset="0"/>
              <a:cs typeface="Times New Roman" panose="02020603050405020304" pitchFamily="18" charset="0"/>
            </a:endParaRPr>
          </a:p>
          <a:p>
            <a:pPr algn="just"/>
            <a:r>
              <a:rPr lang="en-IN" sz="1600" dirty="0">
                <a:latin typeface="Times New Roman" panose="02020603050405020304" pitchFamily="18" charset="0"/>
                <a:cs typeface="Times New Roman" panose="02020603050405020304" pitchFamily="18" charset="0"/>
              </a:rPr>
              <a:t>The event was gracefully hosted by Atharv, who welcomed everyone with confidence and charm. The program began on a spiritual note with a beautiful Shlok recitation by </a:t>
            </a:r>
            <a:r>
              <a:rPr lang="en-IN" sz="1600" dirty="0" err="1">
                <a:latin typeface="Times New Roman" panose="02020603050405020304" pitchFamily="18" charset="0"/>
                <a:cs typeface="Times New Roman" panose="02020603050405020304" pitchFamily="18" charset="0"/>
              </a:rPr>
              <a:t>Meeral</a:t>
            </a:r>
            <a:r>
              <a:rPr lang="en-IN" sz="1600" dirty="0">
                <a:latin typeface="Times New Roman" panose="02020603050405020304" pitchFamily="18" charset="0"/>
                <a:cs typeface="Times New Roman" panose="02020603050405020304" pitchFamily="18" charset="0"/>
              </a:rPr>
              <a:t>, Parnika, and </a:t>
            </a:r>
            <a:r>
              <a:rPr lang="en-IN" sz="1600" dirty="0" err="1">
                <a:latin typeface="Times New Roman" panose="02020603050405020304" pitchFamily="18" charset="0"/>
                <a:cs typeface="Times New Roman" panose="02020603050405020304" pitchFamily="18" charset="0"/>
              </a:rPr>
              <a:t>Vaaris</a:t>
            </a:r>
            <a:r>
              <a:rPr lang="en-IN" sz="1600" dirty="0">
                <a:latin typeface="Times New Roman" panose="02020603050405020304" pitchFamily="18" charset="0"/>
                <a:cs typeface="Times New Roman" panose="02020603050405020304" pitchFamily="18" charset="0"/>
              </a:rPr>
              <a:t>, setting a calm and positive tone. This was followed by an inspiring thought for the day by Kanav, which reflected the wisdom of young minds.</a:t>
            </a:r>
          </a:p>
          <a:p>
            <a:pPr algn="just"/>
            <a:endParaRPr lang="en-IN" sz="1600" dirty="0">
              <a:latin typeface="Times New Roman" panose="02020603050405020304" pitchFamily="18" charset="0"/>
              <a:cs typeface="Times New Roman" panose="02020603050405020304" pitchFamily="18" charset="0"/>
            </a:endParaRPr>
          </a:p>
          <a:p>
            <a:pPr algn="just"/>
            <a:r>
              <a:rPr lang="en-IN" sz="1600" dirty="0">
                <a:latin typeface="Times New Roman" panose="02020603050405020304" pitchFamily="18" charset="0"/>
                <a:cs typeface="Times New Roman" panose="02020603050405020304" pitchFamily="18" charset="0"/>
              </a:rPr>
              <a:t>Agastya amazed the audience with interesting and lesser-known facts that left everyone intrigued. A lively and meaningful role play was performed by Hrida, </a:t>
            </a:r>
            <a:r>
              <a:rPr lang="en-IN" sz="1600" dirty="0" err="1">
                <a:latin typeface="Times New Roman" panose="02020603050405020304" pitchFamily="18" charset="0"/>
                <a:cs typeface="Times New Roman" panose="02020603050405020304" pitchFamily="18" charset="0"/>
              </a:rPr>
              <a:t>Ashwikaa</a:t>
            </a:r>
            <a:r>
              <a:rPr lang="en-IN" sz="1600" dirty="0">
                <a:latin typeface="Times New Roman" panose="02020603050405020304" pitchFamily="18" charset="0"/>
                <a:cs typeface="Times New Roman" panose="02020603050405020304" pitchFamily="18" charset="0"/>
              </a:rPr>
              <a:t>, Ivaana, Keerat, Vanya, Namish, and Nimrat, who conveyed important messages with great enthusiasm and expression. Shivanya recited a lovely poem, capturing hearts with her sweet voice and confident presentation.</a:t>
            </a:r>
          </a:p>
          <a:p>
            <a:pPr algn="just"/>
            <a:endParaRPr lang="en-IN" sz="1600" dirty="0">
              <a:latin typeface="Times New Roman" panose="02020603050405020304" pitchFamily="18" charset="0"/>
              <a:cs typeface="Times New Roman" panose="02020603050405020304" pitchFamily="18" charset="0"/>
            </a:endParaRPr>
          </a:p>
          <a:p>
            <a:pPr algn="just"/>
            <a:r>
              <a:rPr lang="en-IN" sz="1600" dirty="0">
                <a:latin typeface="Times New Roman" panose="02020603050405020304" pitchFamily="18" charset="0"/>
                <a:cs typeface="Times New Roman" panose="02020603050405020304" pitchFamily="18" charset="0"/>
              </a:rPr>
              <a:t>The energy reached its peak with a joyful dance performance by Rabia, Eshani, </a:t>
            </a:r>
            <a:r>
              <a:rPr lang="en-IN" sz="1600" dirty="0" err="1">
                <a:latin typeface="Times New Roman" panose="02020603050405020304" pitchFamily="18" charset="0"/>
                <a:cs typeface="Times New Roman" panose="02020603050405020304" pitchFamily="18" charset="0"/>
              </a:rPr>
              <a:t>Prizleen</a:t>
            </a:r>
            <a:r>
              <a:rPr lang="en-IN" sz="1600" dirty="0">
                <a:latin typeface="Times New Roman" panose="02020603050405020304" pitchFamily="18" charset="0"/>
                <a:cs typeface="Times New Roman" panose="02020603050405020304" pitchFamily="18" charset="0"/>
              </a:rPr>
              <a:t>, Saanvi, Gaurav, Aarish, Shanaye, and </a:t>
            </a:r>
            <a:r>
              <a:rPr lang="en-IN" sz="1600" dirty="0" err="1">
                <a:latin typeface="Times New Roman" panose="02020603050405020304" pitchFamily="18" charset="0"/>
                <a:cs typeface="Times New Roman" panose="02020603050405020304" pitchFamily="18" charset="0"/>
              </a:rPr>
              <a:t>Prikshit</a:t>
            </a:r>
            <a:r>
              <a:rPr lang="en-IN" sz="1600" dirty="0">
                <a:latin typeface="Times New Roman" panose="02020603050405020304" pitchFamily="18" charset="0"/>
                <a:cs typeface="Times New Roman" panose="02020603050405020304" pitchFamily="18" charset="0"/>
              </a:rPr>
              <a:t>, leaving the audience clapping and cheering.</a:t>
            </a:r>
          </a:p>
          <a:p>
            <a:pPr algn="just"/>
            <a:endParaRPr lang="en-IN" sz="1600" dirty="0">
              <a:latin typeface="Times New Roman" panose="02020603050405020304" pitchFamily="18" charset="0"/>
              <a:cs typeface="Times New Roman" panose="02020603050405020304" pitchFamily="18" charset="0"/>
            </a:endParaRPr>
          </a:p>
          <a:p>
            <a:pPr algn="just"/>
            <a:r>
              <a:rPr lang="en-IN" sz="1600" dirty="0">
                <a:latin typeface="Times New Roman" panose="02020603050405020304" pitchFamily="18" charset="0"/>
                <a:cs typeface="Times New Roman" panose="02020603050405020304" pitchFamily="18" charset="0"/>
              </a:rPr>
              <a:t>Parents were also given an opportunity to share their views with the Principal. They expressed their appreciation for the school’s efforts, praised the students’ performances, and shared positive feedback about the nurturing environment provided to their children.</a:t>
            </a:r>
          </a:p>
          <a:p>
            <a:pPr algn="just"/>
            <a:endParaRPr lang="en-IN" sz="1600" dirty="0">
              <a:latin typeface="Times New Roman" panose="02020603050405020304" pitchFamily="18" charset="0"/>
              <a:cs typeface="Times New Roman" panose="02020603050405020304" pitchFamily="18" charset="0"/>
            </a:endParaRPr>
          </a:p>
          <a:p>
            <a:pPr algn="just"/>
            <a:r>
              <a:rPr lang="en-IN" sz="1600" dirty="0">
                <a:latin typeface="Times New Roman" panose="02020603050405020304" pitchFamily="18" charset="0"/>
                <a:cs typeface="Times New Roman" panose="02020603050405020304" pitchFamily="18" charset="0"/>
              </a:rPr>
              <a:t>Overall, the event was a delightful celebration of talent, learning, and strong school-home collaboration.</a:t>
            </a:r>
          </a:p>
        </p:txBody>
      </p:sp>
      <p:pic>
        <p:nvPicPr>
          <p:cNvPr id="9" name="Picture 8">
            <a:extLst>
              <a:ext uri="{FF2B5EF4-FFF2-40B4-BE49-F238E27FC236}">
                <a16:creationId xmlns:a16="http://schemas.microsoft.com/office/drawing/2014/main" id="{EAD9C3A3-3BDB-8A5D-D34A-1ECB5F684A0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618443" y="1403061"/>
            <a:ext cx="2226847" cy="1369523"/>
          </a:xfrm>
          <a:prstGeom prst="rect">
            <a:avLst/>
          </a:prstGeom>
          <a:ln w="38100" cap="sq">
            <a:solidFill>
              <a:schemeClr val="tx2"/>
            </a:solidFill>
            <a:prstDash val="solid"/>
            <a:miter lim="800000"/>
          </a:ln>
          <a:effectLst>
            <a:outerShdw blurRad="50800" dist="38100" dir="2700000" algn="tl" rotWithShape="0">
              <a:srgbClr val="000000">
                <a:alpha val="43000"/>
              </a:srgbClr>
            </a:outerShdw>
          </a:effectLst>
        </p:spPr>
      </p:pic>
      <p:pic>
        <p:nvPicPr>
          <p:cNvPr id="7" name="Picture 6">
            <a:extLst>
              <a:ext uri="{FF2B5EF4-FFF2-40B4-BE49-F238E27FC236}">
                <a16:creationId xmlns:a16="http://schemas.microsoft.com/office/drawing/2014/main" id="{5EA4B6FF-2866-B13E-9701-3855EBB7FF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326" y="1395225"/>
            <a:ext cx="2324099" cy="1369525"/>
          </a:xfrm>
          <a:prstGeom prst="rect">
            <a:avLst/>
          </a:prstGeom>
          <a:ln w="38100" cap="sq">
            <a:solidFill>
              <a:schemeClr val="tx2"/>
            </a:solidFill>
            <a:prstDash val="solid"/>
            <a:miter lim="800000"/>
          </a:ln>
          <a:effectLst>
            <a:outerShdw blurRad="50800" dist="38100" dir="2700000" algn="tl" rotWithShape="0">
              <a:srgbClr val="000000">
                <a:alpha val="43000"/>
              </a:srgbClr>
            </a:outerShdw>
          </a:effectLst>
        </p:spPr>
      </p:pic>
      <p:pic>
        <p:nvPicPr>
          <p:cNvPr id="13" name="Picture 12">
            <a:extLst>
              <a:ext uri="{FF2B5EF4-FFF2-40B4-BE49-F238E27FC236}">
                <a16:creationId xmlns:a16="http://schemas.microsoft.com/office/drawing/2014/main" id="{C5338894-52F6-2585-6F1E-640A1B0A7EB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5043303" y="1403061"/>
            <a:ext cx="2226847" cy="1361688"/>
          </a:xfrm>
          <a:prstGeom prst="rect">
            <a:avLst/>
          </a:prstGeom>
          <a:ln w="38100" cap="sq">
            <a:solidFill>
              <a:schemeClr val="tx2"/>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9855108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8B1FC1-1780-034D-C342-3ADB50319258}"/>
            </a:ext>
          </a:extLst>
        </p:cNvPr>
        <p:cNvGrpSpPr/>
        <p:nvPr/>
      </p:nvGrpSpPr>
      <p:grpSpPr>
        <a:xfrm>
          <a:off x="0" y="0"/>
          <a:ext cx="0" cy="0"/>
          <a:chOff x="0" y="0"/>
          <a:chExt cx="0" cy="0"/>
        </a:xfrm>
      </p:grpSpPr>
      <p:sp>
        <p:nvSpPr>
          <p:cNvPr id="2" name="AutoShape 4">
            <a:extLst>
              <a:ext uri="{FF2B5EF4-FFF2-40B4-BE49-F238E27FC236}">
                <a16:creationId xmlns:a16="http://schemas.microsoft.com/office/drawing/2014/main" id="{957DA9A5-EA01-A71C-5C28-F8110AB20CE4}"/>
              </a:ext>
            </a:extLst>
          </p:cNvPr>
          <p:cNvSpPr/>
          <p:nvPr/>
        </p:nvSpPr>
        <p:spPr>
          <a:xfrm>
            <a:off x="0" y="1231900"/>
            <a:ext cx="7556500" cy="0"/>
          </a:xfrm>
          <a:prstGeom prst="line">
            <a:avLst/>
          </a:prstGeom>
          <a:ln>
            <a:solidFill>
              <a:schemeClr val="tx2"/>
            </a:solidFill>
            <a:headEnd type="none" w="sm" len="sm"/>
            <a:tailEnd type="none" w="sm" len="sm"/>
          </a:ln>
        </p:spPr>
        <p:style>
          <a:lnRef idx="2">
            <a:schemeClr val="dk1"/>
          </a:lnRef>
          <a:fillRef idx="0">
            <a:schemeClr val="dk1"/>
          </a:fillRef>
          <a:effectRef idx="1">
            <a:schemeClr val="dk1"/>
          </a:effectRef>
          <a:fontRef idx="minor">
            <a:schemeClr val="tx1"/>
          </a:fontRef>
        </p:style>
        <p:txBody>
          <a:bodyPr/>
          <a:lstStyle/>
          <a:p>
            <a:pPr algn="ctr">
              <a:lnSpc>
                <a:spcPct val="107000"/>
              </a:lnSpc>
              <a:spcAft>
                <a:spcPts val="800"/>
              </a:spcAft>
            </a:pPr>
            <a:endParaRPr lang="en-IN" sz="1800" kern="100" dirty="0">
              <a:effectLst/>
              <a:latin typeface="Calibri" panose="020F0502020204030204" pitchFamily="34" charset="0"/>
              <a:ea typeface="Calibri" panose="020F0502020204030204" pitchFamily="34" charset="0"/>
              <a:cs typeface="Raavi" panose="020B0502040204020203" pitchFamily="34" charset="0"/>
            </a:endParaRPr>
          </a:p>
        </p:txBody>
      </p:sp>
      <p:sp>
        <p:nvSpPr>
          <p:cNvPr id="21" name="Rectangle 20">
            <a:extLst>
              <a:ext uri="{FF2B5EF4-FFF2-40B4-BE49-F238E27FC236}">
                <a16:creationId xmlns:a16="http://schemas.microsoft.com/office/drawing/2014/main" id="{36269853-8AE5-29FD-E1F8-963B5DD22A5C}"/>
              </a:ext>
            </a:extLst>
          </p:cNvPr>
          <p:cNvSpPr/>
          <p:nvPr/>
        </p:nvSpPr>
        <p:spPr>
          <a:xfrm>
            <a:off x="-1" y="10327640"/>
            <a:ext cx="7556500" cy="36576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sz="1200" dirty="0">
                <a:solidFill>
                  <a:srgbClr val="FFFFFF"/>
                </a:solidFill>
                <a:latin typeface="Segoe UI"/>
              </a:rPr>
              <a:t>The Sandeepni Chronicle | </a:t>
            </a:r>
            <a:r>
              <a:rPr lang="en-US" sz="1200" dirty="0">
                <a:solidFill>
                  <a:srgbClr val="FFFFFF"/>
                </a:solidFill>
                <a:latin typeface="Segoe UI"/>
              </a:rPr>
              <a:t>April </a:t>
            </a:r>
            <a:r>
              <a:rPr sz="1200" dirty="0">
                <a:solidFill>
                  <a:srgbClr val="FFFFFF"/>
                </a:solidFill>
                <a:latin typeface="Segoe UI"/>
              </a:rPr>
              <a:t>2025</a:t>
            </a:r>
          </a:p>
        </p:txBody>
      </p:sp>
      <p:sp>
        <p:nvSpPr>
          <p:cNvPr id="10" name="AutoShape 4">
            <a:extLst>
              <a:ext uri="{FF2B5EF4-FFF2-40B4-BE49-F238E27FC236}">
                <a16:creationId xmlns:a16="http://schemas.microsoft.com/office/drawing/2014/main" id="{04DB6921-B212-5B25-F2A3-2761C8D56622}"/>
              </a:ext>
            </a:extLst>
          </p:cNvPr>
          <p:cNvSpPr/>
          <p:nvPr/>
        </p:nvSpPr>
        <p:spPr>
          <a:xfrm>
            <a:off x="0" y="824225"/>
            <a:ext cx="7556500" cy="10683"/>
          </a:xfrm>
          <a:prstGeom prst="line">
            <a:avLst/>
          </a:prstGeom>
          <a:ln>
            <a:solidFill>
              <a:schemeClr val="tx2"/>
            </a:solidFill>
            <a:headEnd type="none" w="sm" len="sm"/>
            <a:tailEnd type="none" w="sm" len="sm"/>
          </a:ln>
        </p:spPr>
        <p:style>
          <a:lnRef idx="2">
            <a:schemeClr val="dk1"/>
          </a:lnRef>
          <a:fillRef idx="0">
            <a:schemeClr val="dk1"/>
          </a:fillRef>
          <a:effectRef idx="1">
            <a:schemeClr val="dk1"/>
          </a:effectRef>
          <a:fontRef idx="minor">
            <a:schemeClr val="tx1"/>
          </a:fontRef>
        </p:style>
        <p:txBody>
          <a:bodyPr/>
          <a:lstStyle/>
          <a:p>
            <a:pPr algn="ctr">
              <a:lnSpc>
                <a:spcPct val="107000"/>
              </a:lnSpc>
              <a:spcAft>
                <a:spcPts val="800"/>
              </a:spcAft>
            </a:pPr>
            <a:endParaRPr lang="en-IN" sz="1800" kern="100" dirty="0">
              <a:effectLst/>
              <a:latin typeface="Calibri" panose="020F0502020204030204" pitchFamily="34" charset="0"/>
              <a:ea typeface="Calibri" panose="020F0502020204030204" pitchFamily="34" charset="0"/>
              <a:cs typeface="Raavi" panose="020B0502040204020203" pitchFamily="34" charset="0"/>
            </a:endParaRPr>
          </a:p>
        </p:txBody>
      </p:sp>
      <p:sp>
        <p:nvSpPr>
          <p:cNvPr id="12" name="AutoShape 4">
            <a:extLst>
              <a:ext uri="{FF2B5EF4-FFF2-40B4-BE49-F238E27FC236}">
                <a16:creationId xmlns:a16="http://schemas.microsoft.com/office/drawing/2014/main" id="{B3DAFBDF-CE13-7C31-EC76-52AF556D0D5B}"/>
              </a:ext>
            </a:extLst>
          </p:cNvPr>
          <p:cNvSpPr/>
          <p:nvPr/>
        </p:nvSpPr>
        <p:spPr>
          <a:xfrm>
            <a:off x="0" y="179497"/>
            <a:ext cx="7556500" cy="9535"/>
          </a:xfrm>
          <a:prstGeom prst="line">
            <a:avLst/>
          </a:prstGeom>
          <a:ln>
            <a:solidFill>
              <a:schemeClr val="tx2"/>
            </a:solidFill>
            <a:headEnd type="none" w="sm" len="sm"/>
            <a:tailEnd type="none" w="sm" len="sm"/>
          </a:ln>
        </p:spPr>
        <p:style>
          <a:lnRef idx="2">
            <a:schemeClr val="dk1"/>
          </a:lnRef>
          <a:fillRef idx="0">
            <a:schemeClr val="dk1"/>
          </a:fillRef>
          <a:effectRef idx="1">
            <a:schemeClr val="dk1"/>
          </a:effectRef>
          <a:fontRef idx="minor">
            <a:schemeClr val="tx1"/>
          </a:fontRef>
        </p:style>
        <p:txBody>
          <a:bodyPr/>
          <a:lstStyle/>
          <a:p>
            <a:pPr algn="ctr">
              <a:lnSpc>
                <a:spcPct val="107000"/>
              </a:lnSpc>
              <a:spcAft>
                <a:spcPts val="800"/>
              </a:spcAft>
            </a:pPr>
            <a:endParaRPr lang="en-IN" sz="1800" kern="100" dirty="0">
              <a:effectLst/>
              <a:latin typeface="Calibri" panose="020F0502020204030204" pitchFamily="34" charset="0"/>
              <a:ea typeface="Calibri" panose="020F0502020204030204" pitchFamily="34" charset="0"/>
              <a:cs typeface="Raavi" panose="020B0502040204020203" pitchFamily="34" charset="0"/>
            </a:endParaRPr>
          </a:p>
        </p:txBody>
      </p:sp>
      <p:sp>
        <p:nvSpPr>
          <p:cNvPr id="14" name="AutoShape 4">
            <a:extLst>
              <a:ext uri="{FF2B5EF4-FFF2-40B4-BE49-F238E27FC236}">
                <a16:creationId xmlns:a16="http://schemas.microsoft.com/office/drawing/2014/main" id="{FC06E007-E120-1CA0-EA05-C230521629B1}"/>
              </a:ext>
            </a:extLst>
          </p:cNvPr>
          <p:cNvSpPr/>
          <p:nvPr/>
        </p:nvSpPr>
        <p:spPr>
          <a:xfrm>
            <a:off x="0" y="10071100"/>
            <a:ext cx="7556500" cy="0"/>
          </a:xfrm>
          <a:prstGeom prst="line">
            <a:avLst/>
          </a:prstGeom>
          <a:ln>
            <a:solidFill>
              <a:schemeClr val="tx2"/>
            </a:solidFill>
            <a:headEnd type="none" w="sm" len="sm"/>
            <a:tailEnd type="none" w="sm" len="sm"/>
          </a:ln>
        </p:spPr>
        <p:style>
          <a:lnRef idx="2">
            <a:schemeClr val="dk1"/>
          </a:lnRef>
          <a:fillRef idx="0">
            <a:schemeClr val="dk1"/>
          </a:fillRef>
          <a:effectRef idx="1">
            <a:schemeClr val="dk1"/>
          </a:effectRef>
          <a:fontRef idx="minor">
            <a:schemeClr val="tx1"/>
          </a:fontRef>
        </p:style>
        <p:txBody>
          <a:bodyPr/>
          <a:lstStyle/>
          <a:p>
            <a:pPr algn="ctr">
              <a:lnSpc>
                <a:spcPct val="107000"/>
              </a:lnSpc>
              <a:spcAft>
                <a:spcPts val="800"/>
              </a:spcAft>
            </a:pPr>
            <a:endParaRPr lang="en-IN" sz="1800" kern="100" dirty="0">
              <a:effectLst/>
              <a:latin typeface="Calibri" panose="020F0502020204030204" pitchFamily="34" charset="0"/>
              <a:ea typeface="Calibri" panose="020F0502020204030204" pitchFamily="34" charset="0"/>
              <a:cs typeface="Raavi" panose="020B0502040204020203" pitchFamily="34" charset="0"/>
            </a:endParaRPr>
          </a:p>
        </p:txBody>
      </p:sp>
      <p:sp>
        <p:nvSpPr>
          <p:cNvPr id="3" name="TextBox 2">
            <a:extLst>
              <a:ext uri="{FF2B5EF4-FFF2-40B4-BE49-F238E27FC236}">
                <a16:creationId xmlns:a16="http://schemas.microsoft.com/office/drawing/2014/main" id="{EA69CE1A-471B-5543-D28E-88A86E940E8E}"/>
              </a:ext>
            </a:extLst>
          </p:cNvPr>
          <p:cNvSpPr txBox="1"/>
          <p:nvPr/>
        </p:nvSpPr>
        <p:spPr>
          <a:xfrm>
            <a:off x="44450" y="299617"/>
            <a:ext cx="7467600" cy="461665"/>
          </a:xfrm>
          <a:prstGeom prst="rect">
            <a:avLst/>
          </a:prstGeom>
          <a:noFill/>
        </p:spPr>
        <p:txBody>
          <a:bodyPr wrap="square" rtlCol="0">
            <a:spAutoFit/>
          </a:bodyPr>
          <a:lstStyle/>
          <a:p>
            <a:pPr algn="ctr"/>
            <a:r>
              <a:rPr lang="en-IN" sz="2400" b="1" dirty="0">
                <a:solidFill>
                  <a:schemeClr val="tx2"/>
                </a:solidFill>
                <a:latin typeface="Times New Roman" panose="02020603050405020304" pitchFamily="18" charset="0"/>
                <a:cs typeface="Times New Roman" panose="02020603050405020304" pitchFamily="18" charset="0"/>
              </a:rPr>
              <a:t>Unlocking Futures: NEET &amp; JEE Pathways Explored</a:t>
            </a:r>
            <a:r>
              <a:rPr lang="en-IN" sz="2000" b="1" dirty="0">
                <a:solidFill>
                  <a:schemeClr val="tx2"/>
                </a:solidFill>
                <a:latin typeface="Times New Roman" panose="02020603050405020304" pitchFamily="18" charset="0"/>
                <a:cs typeface="Times New Roman" panose="02020603050405020304" pitchFamily="18" charset="0"/>
              </a:rPr>
              <a:t>!</a:t>
            </a:r>
            <a:endParaRPr lang="en-IN" sz="2000" dirty="0">
              <a:solidFill>
                <a:schemeClr val="tx2"/>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A210DDDD-3138-2142-35E5-F869700CC503}"/>
              </a:ext>
            </a:extLst>
          </p:cNvPr>
          <p:cNvSpPr txBox="1"/>
          <p:nvPr/>
        </p:nvSpPr>
        <p:spPr>
          <a:xfrm>
            <a:off x="270483" y="2803662"/>
            <a:ext cx="6934200" cy="7017306"/>
          </a:xfrm>
          <a:prstGeom prst="rect">
            <a:avLst/>
          </a:prstGeom>
          <a:noFill/>
        </p:spPr>
        <p:txBody>
          <a:bodyPr wrap="square">
            <a:spAutoFit/>
          </a:bodyPr>
          <a:lstStyle/>
          <a:p>
            <a:pPr algn="just"/>
            <a:r>
              <a:rPr lang="en-IN" dirty="0">
                <a:latin typeface="Times New Roman" panose="02020603050405020304" pitchFamily="18" charset="0"/>
                <a:cs typeface="Times New Roman" panose="02020603050405020304" pitchFamily="18" charset="0"/>
              </a:rPr>
              <a:t>Modern Sandeepni School organized a highly informative </a:t>
            </a:r>
            <a:r>
              <a:rPr lang="en-IN" b="1" dirty="0">
                <a:latin typeface="Times New Roman" panose="02020603050405020304" pitchFamily="18" charset="0"/>
                <a:cs typeface="Times New Roman" panose="02020603050405020304" pitchFamily="18" charset="0"/>
              </a:rPr>
              <a:t>Career Awareness Seminar</a:t>
            </a:r>
            <a:r>
              <a:rPr lang="en-IN" dirty="0">
                <a:latin typeface="Times New Roman" panose="02020603050405020304" pitchFamily="18" charset="0"/>
                <a:cs typeface="Times New Roman" panose="02020603050405020304" pitchFamily="18" charset="0"/>
              </a:rPr>
              <a:t> on </a:t>
            </a:r>
            <a:r>
              <a:rPr lang="en-IN" b="1" dirty="0">
                <a:latin typeface="Times New Roman" panose="02020603050405020304" pitchFamily="18" charset="0"/>
                <a:cs typeface="Times New Roman" panose="02020603050405020304" pitchFamily="18" charset="0"/>
              </a:rPr>
              <a:t>May 21st from 10:00 AM to 11:00 AM</a:t>
            </a:r>
            <a:r>
              <a:rPr lang="en-IN" dirty="0">
                <a:latin typeface="Times New Roman" panose="02020603050405020304" pitchFamily="18" charset="0"/>
                <a:cs typeface="Times New Roman" panose="02020603050405020304" pitchFamily="18" charset="0"/>
              </a:rPr>
              <a:t> in the school auditorium. The event aimed to guide students—particularly those in Class X—regarding career paths after school, with special emphasis on </a:t>
            </a:r>
            <a:r>
              <a:rPr lang="en-IN" b="1" dirty="0">
                <a:latin typeface="Times New Roman" panose="02020603050405020304" pitchFamily="18" charset="0"/>
                <a:cs typeface="Times New Roman" panose="02020603050405020304" pitchFamily="18" charset="0"/>
              </a:rPr>
              <a:t>NEET and JEE</a:t>
            </a:r>
            <a:r>
              <a:rPr lang="en-IN" dirty="0">
                <a:latin typeface="Times New Roman" panose="02020603050405020304" pitchFamily="18" charset="0"/>
                <a:cs typeface="Times New Roman" panose="02020603050405020304" pitchFamily="18" charset="0"/>
              </a:rPr>
              <a:t>.</a:t>
            </a:r>
          </a:p>
          <a:p>
            <a:pPr algn="just"/>
            <a:endParaRPr lang="en-IN" dirty="0">
              <a:latin typeface="Times New Roman" panose="02020603050405020304" pitchFamily="18" charset="0"/>
              <a:cs typeface="Times New Roman" panose="02020603050405020304" pitchFamily="18" charset="0"/>
            </a:endParaRPr>
          </a:p>
          <a:p>
            <a:pPr algn="just"/>
            <a:r>
              <a:rPr lang="en-IN" dirty="0">
                <a:latin typeface="Times New Roman" panose="02020603050405020304" pitchFamily="18" charset="0"/>
                <a:cs typeface="Times New Roman" panose="02020603050405020304" pitchFamily="18" charset="0"/>
              </a:rPr>
              <a:t>The seminar featured distinguished experts in the field of career counselling: </a:t>
            </a:r>
            <a:r>
              <a:rPr lang="en-IN" b="1" dirty="0">
                <a:latin typeface="Times New Roman" panose="02020603050405020304" pitchFamily="18" charset="0"/>
                <a:cs typeface="Times New Roman" panose="02020603050405020304" pitchFamily="18" charset="0"/>
              </a:rPr>
              <a:t>Mr. Sandeep Sharma</a:t>
            </a:r>
            <a:r>
              <a:rPr lang="en-IN" dirty="0">
                <a:latin typeface="Times New Roman" panose="02020603050405020304" pitchFamily="18" charset="0"/>
                <a:cs typeface="Times New Roman" panose="02020603050405020304" pitchFamily="18" charset="0"/>
              </a:rPr>
              <a:t>, </a:t>
            </a:r>
            <a:r>
              <a:rPr lang="en-IN" b="1" dirty="0">
                <a:latin typeface="Times New Roman" panose="02020603050405020304" pitchFamily="18" charset="0"/>
                <a:cs typeface="Times New Roman" panose="02020603050405020304" pitchFamily="18" charset="0"/>
              </a:rPr>
              <a:t>Mr. Lalit Kishore</a:t>
            </a:r>
            <a:r>
              <a:rPr lang="en-IN" dirty="0">
                <a:latin typeface="Times New Roman" panose="02020603050405020304" pitchFamily="18" charset="0"/>
                <a:cs typeface="Times New Roman" panose="02020603050405020304" pitchFamily="18" charset="0"/>
              </a:rPr>
              <a:t>, and </a:t>
            </a:r>
            <a:r>
              <a:rPr lang="en-IN" b="1" dirty="0">
                <a:latin typeface="Times New Roman" panose="02020603050405020304" pitchFamily="18" charset="0"/>
                <a:cs typeface="Times New Roman" panose="02020603050405020304" pitchFamily="18" charset="0"/>
              </a:rPr>
              <a:t>Mrs. Sonali Sharma</a:t>
            </a:r>
            <a:r>
              <a:rPr lang="en-IN" dirty="0">
                <a:latin typeface="Times New Roman" panose="02020603050405020304" pitchFamily="18" charset="0"/>
                <a:cs typeface="Times New Roman" panose="02020603050405020304" pitchFamily="18" charset="0"/>
              </a:rPr>
              <a:t>. They shared deep insights on preparation strategies, entrance exam patterns, and the evolving landscape of competitive examinations like </a:t>
            </a:r>
            <a:r>
              <a:rPr lang="en-IN" b="1" dirty="0">
                <a:latin typeface="Times New Roman" panose="02020603050405020304" pitchFamily="18" charset="0"/>
                <a:cs typeface="Times New Roman" panose="02020603050405020304" pitchFamily="18" charset="0"/>
              </a:rPr>
              <a:t>NEET</a:t>
            </a:r>
            <a:r>
              <a:rPr lang="en-IN" dirty="0">
                <a:latin typeface="Times New Roman" panose="02020603050405020304" pitchFamily="18" charset="0"/>
                <a:cs typeface="Times New Roman" panose="02020603050405020304" pitchFamily="18" charset="0"/>
              </a:rPr>
              <a:t> (for medical aspirants) and </a:t>
            </a:r>
            <a:r>
              <a:rPr lang="en-IN" b="1" dirty="0">
                <a:latin typeface="Times New Roman" panose="02020603050405020304" pitchFamily="18" charset="0"/>
                <a:cs typeface="Times New Roman" panose="02020603050405020304" pitchFamily="18" charset="0"/>
              </a:rPr>
              <a:t>JEE</a:t>
            </a:r>
            <a:r>
              <a:rPr lang="en-IN" dirty="0">
                <a:latin typeface="Times New Roman" panose="02020603050405020304" pitchFamily="18" charset="0"/>
                <a:cs typeface="Times New Roman" panose="02020603050405020304" pitchFamily="18" charset="0"/>
              </a:rPr>
              <a:t> (for engineering aspirants). The experts also addressed students' queries and discussed how to balance board preparation with competitive exams effectively.</a:t>
            </a:r>
          </a:p>
          <a:p>
            <a:pPr algn="just"/>
            <a:endParaRPr lang="en-IN" dirty="0">
              <a:latin typeface="Times New Roman" panose="02020603050405020304" pitchFamily="18" charset="0"/>
              <a:cs typeface="Times New Roman" panose="02020603050405020304" pitchFamily="18" charset="0"/>
            </a:endParaRPr>
          </a:p>
          <a:p>
            <a:pPr algn="just"/>
            <a:r>
              <a:rPr lang="en-IN" dirty="0">
                <a:latin typeface="Times New Roman" panose="02020603050405020304" pitchFamily="18" charset="0"/>
                <a:cs typeface="Times New Roman" panose="02020603050405020304" pitchFamily="18" charset="0"/>
              </a:rPr>
              <a:t>The school principal, </a:t>
            </a:r>
            <a:r>
              <a:rPr lang="en-IN" b="1" dirty="0">
                <a:latin typeface="Times New Roman" panose="02020603050405020304" pitchFamily="18" charset="0"/>
                <a:cs typeface="Times New Roman" panose="02020603050405020304" pitchFamily="18" charset="0"/>
              </a:rPr>
              <a:t>Dr. Neeraj Mohan Puri</a:t>
            </a:r>
            <a:r>
              <a:rPr lang="en-IN" dirty="0">
                <a:latin typeface="Times New Roman" panose="02020603050405020304" pitchFamily="18" charset="0"/>
                <a:cs typeface="Times New Roman" panose="02020603050405020304" pitchFamily="18" charset="0"/>
              </a:rPr>
              <a:t>, also graced the occasion and contributed significantly to the discussion. In his address, he emphasized the importance of aligning career choices with students' interests and strengths. He encouraged students to stay focused, remain confident, and make informed decisions rather than being swayed by societal pressure or trends.</a:t>
            </a:r>
          </a:p>
          <a:p>
            <a:pPr algn="just"/>
            <a:endParaRPr lang="en-IN" dirty="0">
              <a:latin typeface="Times New Roman" panose="02020603050405020304" pitchFamily="18" charset="0"/>
              <a:cs typeface="Times New Roman" panose="02020603050405020304" pitchFamily="18" charset="0"/>
            </a:endParaRPr>
          </a:p>
          <a:p>
            <a:pPr algn="just"/>
            <a:r>
              <a:rPr lang="en-IN" dirty="0">
                <a:latin typeface="Times New Roman" panose="02020603050405020304" pitchFamily="18" charset="0"/>
                <a:cs typeface="Times New Roman" panose="02020603050405020304" pitchFamily="18" charset="0"/>
              </a:rPr>
              <a:t>The event concluded with a powerful message from Dr. Puri, reminding students that </a:t>
            </a:r>
            <a:r>
              <a:rPr lang="en-IN" b="1" dirty="0">
                <a:latin typeface="Times New Roman" panose="02020603050405020304" pitchFamily="18" charset="0"/>
                <a:cs typeface="Times New Roman" panose="02020603050405020304" pitchFamily="18" charset="0"/>
              </a:rPr>
              <a:t>"the right choice is the one that brings both passion and purpose into your life."</a:t>
            </a:r>
            <a:r>
              <a:rPr lang="en-IN" dirty="0">
                <a:latin typeface="Times New Roman" panose="02020603050405020304" pitchFamily="18" charset="0"/>
                <a:cs typeface="Times New Roman" panose="02020603050405020304" pitchFamily="18" charset="0"/>
              </a:rPr>
              <a:t> The seminar left students feeling motivated and better equipped to plan their academic journey after Class XII.</a:t>
            </a:r>
          </a:p>
        </p:txBody>
      </p:sp>
      <p:sp>
        <p:nvSpPr>
          <p:cNvPr id="6" name="TextBox 5">
            <a:extLst>
              <a:ext uri="{FF2B5EF4-FFF2-40B4-BE49-F238E27FC236}">
                <a16:creationId xmlns:a16="http://schemas.microsoft.com/office/drawing/2014/main" id="{159DDB09-59F6-AF53-E319-D9810245C15B}"/>
              </a:ext>
            </a:extLst>
          </p:cNvPr>
          <p:cNvSpPr txBox="1"/>
          <p:nvPr/>
        </p:nvSpPr>
        <p:spPr>
          <a:xfrm>
            <a:off x="2559050" y="873202"/>
            <a:ext cx="3048000" cy="307777"/>
          </a:xfrm>
          <a:prstGeom prst="rect">
            <a:avLst/>
          </a:prstGeom>
          <a:noFill/>
        </p:spPr>
        <p:txBody>
          <a:bodyPr wrap="square" rtlCol="0">
            <a:spAutoFit/>
          </a:bodyPr>
          <a:lstStyle/>
          <a:p>
            <a:r>
              <a:rPr lang="en-IN" sz="1400" b="1" dirty="0">
                <a:solidFill>
                  <a:schemeClr val="tx2"/>
                </a:solidFill>
                <a:latin typeface="Times New Roman" panose="02020603050405020304" pitchFamily="18" charset="0"/>
                <a:cs typeface="Times New Roman" panose="02020603050405020304" pitchFamily="18" charset="0"/>
              </a:rPr>
              <a:t>Article By:- Mr. Vinay Kumar </a:t>
            </a:r>
          </a:p>
        </p:txBody>
      </p:sp>
      <p:pic>
        <p:nvPicPr>
          <p:cNvPr id="13" name="Picture 12">
            <a:extLst>
              <a:ext uri="{FF2B5EF4-FFF2-40B4-BE49-F238E27FC236}">
                <a16:creationId xmlns:a16="http://schemas.microsoft.com/office/drawing/2014/main" id="{3F52F139-F287-E1B0-5A1D-1E1E70C3221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73050" y="1470101"/>
            <a:ext cx="1990872" cy="1124842"/>
          </a:xfrm>
          <a:prstGeom prst="rect">
            <a:avLst/>
          </a:prstGeom>
          <a:ln w="38100" cap="sq">
            <a:solidFill>
              <a:schemeClr val="tx2"/>
            </a:solidFill>
            <a:prstDash val="solid"/>
            <a:miter lim="800000"/>
          </a:ln>
          <a:effectLst>
            <a:outerShdw blurRad="50800" dist="38100" dir="2700000" algn="tl" rotWithShape="0">
              <a:srgbClr val="000000">
                <a:alpha val="43000"/>
              </a:srgbClr>
            </a:outerShdw>
          </a:effectLst>
        </p:spPr>
      </p:pic>
      <p:pic>
        <p:nvPicPr>
          <p:cNvPr id="15" name="Picture 14">
            <a:extLst>
              <a:ext uri="{FF2B5EF4-FFF2-40B4-BE49-F238E27FC236}">
                <a16:creationId xmlns:a16="http://schemas.microsoft.com/office/drawing/2014/main" id="{124A7FE3-8CE7-EBDF-337A-0F1E8710E70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150581" y="1491892"/>
            <a:ext cx="1990872" cy="1124842"/>
          </a:xfrm>
          <a:prstGeom prst="rect">
            <a:avLst/>
          </a:prstGeom>
          <a:ln w="38100" cap="sq">
            <a:solidFill>
              <a:schemeClr val="tx2"/>
            </a:solidFill>
            <a:prstDash val="solid"/>
            <a:miter lim="800000"/>
          </a:ln>
          <a:effectLst>
            <a:outerShdw blurRad="50800" dist="38100" dir="2700000" algn="tl" rotWithShape="0">
              <a:srgbClr val="000000">
                <a:alpha val="43000"/>
              </a:srgbClr>
            </a:outerShdw>
          </a:effectLst>
        </p:spPr>
      </p:pic>
      <p:pic>
        <p:nvPicPr>
          <p:cNvPr id="16" name="Picture 15">
            <a:extLst>
              <a:ext uri="{FF2B5EF4-FFF2-40B4-BE49-F238E27FC236}">
                <a16:creationId xmlns:a16="http://schemas.microsoft.com/office/drawing/2014/main" id="{60E67635-E22B-C58F-D28A-1A8BF1E3C29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782813" y="1482556"/>
            <a:ext cx="1990872" cy="1124842"/>
          </a:xfrm>
          <a:prstGeom prst="rect">
            <a:avLst/>
          </a:prstGeom>
          <a:ln w="38100" cap="sq">
            <a:solidFill>
              <a:schemeClr val="tx2"/>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0619421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19418D-F47F-B10E-125E-062CFFC0222E}"/>
            </a:ext>
          </a:extLst>
        </p:cNvPr>
        <p:cNvGrpSpPr/>
        <p:nvPr/>
      </p:nvGrpSpPr>
      <p:grpSpPr>
        <a:xfrm>
          <a:off x="0" y="0"/>
          <a:ext cx="0" cy="0"/>
          <a:chOff x="0" y="0"/>
          <a:chExt cx="0" cy="0"/>
        </a:xfrm>
      </p:grpSpPr>
      <p:sp>
        <p:nvSpPr>
          <p:cNvPr id="2" name="AutoShape 4">
            <a:extLst>
              <a:ext uri="{FF2B5EF4-FFF2-40B4-BE49-F238E27FC236}">
                <a16:creationId xmlns:a16="http://schemas.microsoft.com/office/drawing/2014/main" id="{3CD620DE-967F-18DF-7806-8518A6F968DB}"/>
              </a:ext>
            </a:extLst>
          </p:cNvPr>
          <p:cNvSpPr/>
          <p:nvPr/>
        </p:nvSpPr>
        <p:spPr>
          <a:xfrm>
            <a:off x="0" y="1231900"/>
            <a:ext cx="7556500" cy="0"/>
          </a:xfrm>
          <a:prstGeom prst="line">
            <a:avLst/>
          </a:prstGeom>
          <a:ln>
            <a:solidFill>
              <a:schemeClr val="tx2"/>
            </a:solidFill>
            <a:headEnd type="none" w="sm" len="sm"/>
            <a:tailEnd type="none" w="sm" len="sm"/>
          </a:ln>
        </p:spPr>
        <p:style>
          <a:lnRef idx="2">
            <a:schemeClr val="dk1"/>
          </a:lnRef>
          <a:fillRef idx="0">
            <a:schemeClr val="dk1"/>
          </a:fillRef>
          <a:effectRef idx="1">
            <a:schemeClr val="dk1"/>
          </a:effectRef>
          <a:fontRef idx="minor">
            <a:schemeClr val="tx1"/>
          </a:fontRef>
        </p:style>
        <p:txBody>
          <a:bodyPr/>
          <a:lstStyle/>
          <a:p>
            <a:pPr algn="ctr">
              <a:lnSpc>
                <a:spcPct val="107000"/>
              </a:lnSpc>
              <a:spcAft>
                <a:spcPts val="800"/>
              </a:spcAft>
            </a:pPr>
            <a:endParaRPr lang="en-IN" sz="1800" kern="100" dirty="0">
              <a:effectLst/>
              <a:latin typeface="Calibri" panose="020F0502020204030204" pitchFamily="34" charset="0"/>
              <a:ea typeface="Calibri" panose="020F0502020204030204" pitchFamily="34" charset="0"/>
              <a:cs typeface="Raavi" panose="020B0502040204020203" pitchFamily="34" charset="0"/>
            </a:endParaRPr>
          </a:p>
        </p:txBody>
      </p:sp>
      <p:sp>
        <p:nvSpPr>
          <p:cNvPr id="21" name="Rectangle 20">
            <a:extLst>
              <a:ext uri="{FF2B5EF4-FFF2-40B4-BE49-F238E27FC236}">
                <a16:creationId xmlns:a16="http://schemas.microsoft.com/office/drawing/2014/main" id="{568D25D3-18D0-979E-A533-F5B6D83EA0F0}"/>
              </a:ext>
            </a:extLst>
          </p:cNvPr>
          <p:cNvSpPr/>
          <p:nvPr/>
        </p:nvSpPr>
        <p:spPr>
          <a:xfrm>
            <a:off x="-1" y="10327640"/>
            <a:ext cx="7556500" cy="36576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sz="1200" dirty="0">
                <a:solidFill>
                  <a:srgbClr val="FFFFFF"/>
                </a:solidFill>
                <a:latin typeface="Segoe UI"/>
              </a:rPr>
              <a:t>The Sandeepni Chronicle | </a:t>
            </a:r>
            <a:r>
              <a:rPr lang="en-US" sz="1200" dirty="0">
                <a:solidFill>
                  <a:srgbClr val="FFFFFF"/>
                </a:solidFill>
                <a:latin typeface="Segoe UI"/>
              </a:rPr>
              <a:t>April </a:t>
            </a:r>
            <a:r>
              <a:rPr sz="1200" dirty="0">
                <a:solidFill>
                  <a:srgbClr val="FFFFFF"/>
                </a:solidFill>
                <a:latin typeface="Segoe UI"/>
              </a:rPr>
              <a:t>2025</a:t>
            </a:r>
          </a:p>
        </p:txBody>
      </p:sp>
      <p:sp>
        <p:nvSpPr>
          <p:cNvPr id="10" name="AutoShape 4">
            <a:extLst>
              <a:ext uri="{FF2B5EF4-FFF2-40B4-BE49-F238E27FC236}">
                <a16:creationId xmlns:a16="http://schemas.microsoft.com/office/drawing/2014/main" id="{597F2C20-D682-E646-533B-02BDFDB6FE42}"/>
              </a:ext>
            </a:extLst>
          </p:cNvPr>
          <p:cNvSpPr/>
          <p:nvPr/>
        </p:nvSpPr>
        <p:spPr>
          <a:xfrm>
            <a:off x="0" y="824225"/>
            <a:ext cx="7556500" cy="10683"/>
          </a:xfrm>
          <a:prstGeom prst="line">
            <a:avLst/>
          </a:prstGeom>
          <a:ln>
            <a:solidFill>
              <a:schemeClr val="tx2"/>
            </a:solidFill>
            <a:headEnd type="none" w="sm" len="sm"/>
            <a:tailEnd type="none" w="sm" len="sm"/>
          </a:ln>
        </p:spPr>
        <p:style>
          <a:lnRef idx="2">
            <a:schemeClr val="dk1"/>
          </a:lnRef>
          <a:fillRef idx="0">
            <a:schemeClr val="dk1"/>
          </a:fillRef>
          <a:effectRef idx="1">
            <a:schemeClr val="dk1"/>
          </a:effectRef>
          <a:fontRef idx="minor">
            <a:schemeClr val="tx1"/>
          </a:fontRef>
        </p:style>
        <p:txBody>
          <a:bodyPr/>
          <a:lstStyle/>
          <a:p>
            <a:pPr algn="ctr">
              <a:lnSpc>
                <a:spcPct val="107000"/>
              </a:lnSpc>
              <a:spcAft>
                <a:spcPts val="800"/>
              </a:spcAft>
            </a:pPr>
            <a:endParaRPr lang="en-IN" sz="1800" kern="100" dirty="0">
              <a:effectLst/>
              <a:latin typeface="Calibri" panose="020F0502020204030204" pitchFamily="34" charset="0"/>
              <a:ea typeface="Calibri" panose="020F0502020204030204" pitchFamily="34" charset="0"/>
              <a:cs typeface="Raavi" panose="020B0502040204020203" pitchFamily="34" charset="0"/>
            </a:endParaRPr>
          </a:p>
        </p:txBody>
      </p:sp>
      <p:sp>
        <p:nvSpPr>
          <p:cNvPr id="12" name="AutoShape 4">
            <a:extLst>
              <a:ext uri="{FF2B5EF4-FFF2-40B4-BE49-F238E27FC236}">
                <a16:creationId xmlns:a16="http://schemas.microsoft.com/office/drawing/2014/main" id="{507A579E-9459-39E2-098A-A1B93A9BC815}"/>
              </a:ext>
            </a:extLst>
          </p:cNvPr>
          <p:cNvSpPr/>
          <p:nvPr/>
        </p:nvSpPr>
        <p:spPr>
          <a:xfrm>
            <a:off x="0" y="179497"/>
            <a:ext cx="7556500" cy="9535"/>
          </a:xfrm>
          <a:prstGeom prst="line">
            <a:avLst/>
          </a:prstGeom>
          <a:ln>
            <a:solidFill>
              <a:schemeClr val="tx2"/>
            </a:solidFill>
            <a:headEnd type="none" w="sm" len="sm"/>
            <a:tailEnd type="none" w="sm" len="sm"/>
          </a:ln>
        </p:spPr>
        <p:style>
          <a:lnRef idx="2">
            <a:schemeClr val="dk1"/>
          </a:lnRef>
          <a:fillRef idx="0">
            <a:schemeClr val="dk1"/>
          </a:fillRef>
          <a:effectRef idx="1">
            <a:schemeClr val="dk1"/>
          </a:effectRef>
          <a:fontRef idx="minor">
            <a:schemeClr val="tx1"/>
          </a:fontRef>
        </p:style>
        <p:txBody>
          <a:bodyPr/>
          <a:lstStyle/>
          <a:p>
            <a:pPr algn="ctr">
              <a:lnSpc>
                <a:spcPct val="107000"/>
              </a:lnSpc>
              <a:spcAft>
                <a:spcPts val="800"/>
              </a:spcAft>
            </a:pPr>
            <a:endParaRPr lang="en-IN" sz="1800" kern="100" dirty="0">
              <a:effectLst/>
              <a:latin typeface="Calibri" panose="020F0502020204030204" pitchFamily="34" charset="0"/>
              <a:ea typeface="Calibri" panose="020F0502020204030204" pitchFamily="34" charset="0"/>
              <a:cs typeface="Raavi" panose="020B0502040204020203" pitchFamily="34" charset="0"/>
            </a:endParaRPr>
          </a:p>
        </p:txBody>
      </p:sp>
      <p:sp>
        <p:nvSpPr>
          <p:cNvPr id="14" name="AutoShape 4">
            <a:extLst>
              <a:ext uri="{FF2B5EF4-FFF2-40B4-BE49-F238E27FC236}">
                <a16:creationId xmlns:a16="http://schemas.microsoft.com/office/drawing/2014/main" id="{DCEA6B84-1AD5-0E9B-D9DA-731309B80EE1}"/>
              </a:ext>
            </a:extLst>
          </p:cNvPr>
          <p:cNvSpPr/>
          <p:nvPr/>
        </p:nvSpPr>
        <p:spPr>
          <a:xfrm>
            <a:off x="0" y="10071100"/>
            <a:ext cx="7556500" cy="0"/>
          </a:xfrm>
          <a:prstGeom prst="line">
            <a:avLst/>
          </a:prstGeom>
          <a:ln>
            <a:solidFill>
              <a:schemeClr val="tx2"/>
            </a:solidFill>
            <a:headEnd type="none" w="sm" len="sm"/>
            <a:tailEnd type="none" w="sm" len="sm"/>
          </a:ln>
        </p:spPr>
        <p:style>
          <a:lnRef idx="2">
            <a:schemeClr val="dk1"/>
          </a:lnRef>
          <a:fillRef idx="0">
            <a:schemeClr val="dk1"/>
          </a:fillRef>
          <a:effectRef idx="1">
            <a:schemeClr val="dk1"/>
          </a:effectRef>
          <a:fontRef idx="minor">
            <a:schemeClr val="tx1"/>
          </a:fontRef>
        </p:style>
        <p:txBody>
          <a:bodyPr/>
          <a:lstStyle/>
          <a:p>
            <a:pPr algn="ctr">
              <a:lnSpc>
                <a:spcPct val="107000"/>
              </a:lnSpc>
              <a:spcAft>
                <a:spcPts val="800"/>
              </a:spcAft>
            </a:pPr>
            <a:endParaRPr lang="en-IN" sz="1800" kern="100" dirty="0">
              <a:effectLst/>
              <a:latin typeface="Calibri" panose="020F0502020204030204" pitchFamily="34" charset="0"/>
              <a:ea typeface="Calibri" panose="020F0502020204030204" pitchFamily="34" charset="0"/>
              <a:cs typeface="Raavi" panose="020B0502040204020203" pitchFamily="34" charset="0"/>
            </a:endParaRPr>
          </a:p>
        </p:txBody>
      </p:sp>
      <p:sp>
        <p:nvSpPr>
          <p:cNvPr id="3" name="TextBox 2">
            <a:extLst>
              <a:ext uri="{FF2B5EF4-FFF2-40B4-BE49-F238E27FC236}">
                <a16:creationId xmlns:a16="http://schemas.microsoft.com/office/drawing/2014/main" id="{69242C8B-4C04-AD27-D600-4FEFA4539C31}"/>
              </a:ext>
            </a:extLst>
          </p:cNvPr>
          <p:cNvSpPr txBox="1"/>
          <p:nvPr/>
        </p:nvSpPr>
        <p:spPr>
          <a:xfrm>
            <a:off x="273049" y="314592"/>
            <a:ext cx="7010399" cy="385362"/>
          </a:xfrm>
          <a:prstGeom prst="rect">
            <a:avLst/>
          </a:prstGeom>
          <a:noFill/>
        </p:spPr>
        <p:txBody>
          <a:bodyPr wrap="square" rtlCol="0">
            <a:spAutoFit/>
          </a:bodyPr>
          <a:lstStyle/>
          <a:p>
            <a:pPr algn="ctr">
              <a:lnSpc>
                <a:spcPct val="115000"/>
              </a:lnSpc>
              <a:spcAft>
                <a:spcPts val="800"/>
              </a:spcAft>
            </a:pPr>
            <a:r>
              <a:rPr lang="en-US" b="1" dirty="0">
                <a:solidFill>
                  <a:schemeClr val="tx2"/>
                </a:solidFill>
                <a:latin typeface="Times New Roman" panose="02020603050405020304" pitchFamily="18" charset="0"/>
                <a:cs typeface="Times New Roman" panose="02020603050405020304" pitchFamily="18" charset="0"/>
              </a:rPr>
              <a:t>A Triumph of Excellence: Grade 10 Students Set New Benchmark</a:t>
            </a:r>
            <a:endParaRPr lang="en-IN" sz="1600" kern="1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9618B736-0658-9E90-AA1E-CADC9A520D28}"/>
              </a:ext>
            </a:extLst>
          </p:cNvPr>
          <p:cNvSpPr txBox="1"/>
          <p:nvPr/>
        </p:nvSpPr>
        <p:spPr>
          <a:xfrm>
            <a:off x="2635250" y="862199"/>
            <a:ext cx="3276600" cy="307777"/>
          </a:xfrm>
          <a:prstGeom prst="rect">
            <a:avLst/>
          </a:prstGeom>
          <a:noFill/>
        </p:spPr>
        <p:txBody>
          <a:bodyPr wrap="square" rtlCol="0">
            <a:spAutoFit/>
          </a:bodyPr>
          <a:lstStyle/>
          <a:p>
            <a:r>
              <a:rPr lang="en-IN" sz="1400" b="1" dirty="0">
                <a:solidFill>
                  <a:schemeClr val="tx2"/>
                </a:solidFill>
                <a:latin typeface="Times New Roman" panose="02020603050405020304" pitchFamily="18" charset="0"/>
                <a:cs typeface="Times New Roman" panose="02020603050405020304" pitchFamily="18" charset="0"/>
              </a:rPr>
              <a:t>Article By:- Mr. Vikram </a:t>
            </a:r>
          </a:p>
        </p:txBody>
      </p:sp>
      <p:sp>
        <p:nvSpPr>
          <p:cNvPr id="6" name="TextBox 5">
            <a:extLst>
              <a:ext uri="{FF2B5EF4-FFF2-40B4-BE49-F238E27FC236}">
                <a16:creationId xmlns:a16="http://schemas.microsoft.com/office/drawing/2014/main" id="{D1766FBD-E3A9-F1E4-7648-95BE19990285}"/>
              </a:ext>
            </a:extLst>
          </p:cNvPr>
          <p:cNvSpPr txBox="1"/>
          <p:nvPr/>
        </p:nvSpPr>
        <p:spPr>
          <a:xfrm>
            <a:off x="76199" y="4620210"/>
            <a:ext cx="7207249" cy="5262979"/>
          </a:xfrm>
          <a:prstGeom prst="rect">
            <a:avLst/>
          </a:prstGeom>
          <a:noFill/>
        </p:spPr>
        <p:txBody>
          <a:bodyPr wrap="square">
            <a:spAutoFit/>
          </a:bodyPr>
          <a:lstStyle/>
          <a:p>
            <a:pPr algn="just"/>
            <a:r>
              <a:rPr lang="en-IN" sz="1600" dirty="0">
                <a:latin typeface="Times New Roman" panose="02020603050405020304" pitchFamily="18" charset="0"/>
                <a:cs typeface="Times New Roman" panose="02020603050405020304" pitchFamily="18" charset="0"/>
              </a:rPr>
              <a:t>The Grade 10 results this year have been outstanding, reflecting the hard work, dedication, and academic excellence of our students. The overall performance of the batch has been brilliant, with a significant number of students achieving exceptional scores.</a:t>
            </a:r>
          </a:p>
          <a:p>
            <a:pPr algn="just"/>
            <a:r>
              <a:rPr lang="en-IN" sz="1600" dirty="0">
                <a:latin typeface="Times New Roman" panose="02020603050405020304" pitchFamily="18" charset="0"/>
                <a:cs typeface="Times New Roman" panose="02020603050405020304" pitchFamily="18" charset="0"/>
              </a:rPr>
              <a:t>Leading the cohort is </a:t>
            </a:r>
            <a:r>
              <a:rPr lang="en-IN" sz="1600" b="1" dirty="0">
                <a:latin typeface="Times New Roman" panose="02020603050405020304" pitchFamily="18" charset="0"/>
                <a:cs typeface="Times New Roman" panose="02020603050405020304" pitchFamily="18" charset="0"/>
              </a:rPr>
              <a:t>Swastik</a:t>
            </a:r>
            <a:r>
              <a:rPr lang="en-IN" sz="1600" dirty="0">
                <a:latin typeface="Times New Roman" panose="02020603050405020304" pitchFamily="18" charset="0"/>
                <a:cs typeface="Times New Roman" panose="02020603050405020304" pitchFamily="18" charset="0"/>
              </a:rPr>
              <a:t>, who secured the </a:t>
            </a:r>
            <a:r>
              <a:rPr lang="en-IN" sz="1600" b="1" dirty="0">
                <a:latin typeface="Times New Roman" panose="02020603050405020304" pitchFamily="18" charset="0"/>
                <a:cs typeface="Times New Roman" panose="02020603050405020304" pitchFamily="18" charset="0"/>
              </a:rPr>
              <a:t>highest marks with an impressive 99.8%</a:t>
            </a:r>
            <a:r>
              <a:rPr lang="en-IN" sz="1600" dirty="0">
                <a:latin typeface="Times New Roman" panose="02020603050405020304" pitchFamily="18" charset="0"/>
                <a:cs typeface="Times New Roman" panose="02020603050405020304" pitchFamily="18" charset="0"/>
              </a:rPr>
              <a:t>, setting a remarkable standard of achievement. He is followed by </a:t>
            </a:r>
            <a:r>
              <a:rPr lang="en-IN" sz="1600" b="1" dirty="0">
                <a:latin typeface="Times New Roman" panose="02020603050405020304" pitchFamily="18" charset="0"/>
                <a:cs typeface="Times New Roman" panose="02020603050405020304" pitchFamily="18" charset="0"/>
              </a:rPr>
              <a:t>Amandeep</a:t>
            </a:r>
            <a:r>
              <a:rPr lang="en-IN" sz="1600" dirty="0">
                <a:latin typeface="Times New Roman" panose="02020603050405020304" pitchFamily="18" charset="0"/>
                <a:cs typeface="Times New Roman" panose="02020603050405020304" pitchFamily="18" charset="0"/>
              </a:rPr>
              <a:t>, who earned the </a:t>
            </a:r>
            <a:r>
              <a:rPr lang="en-IN" sz="1600" b="1" dirty="0">
                <a:latin typeface="Times New Roman" panose="02020603050405020304" pitchFamily="18" charset="0"/>
                <a:cs typeface="Times New Roman" panose="02020603050405020304" pitchFamily="18" charset="0"/>
              </a:rPr>
              <a:t>second highest score of 97.4%</a:t>
            </a:r>
            <a:r>
              <a:rPr lang="en-IN" sz="1600" dirty="0">
                <a:latin typeface="Times New Roman" panose="02020603050405020304" pitchFamily="18" charset="0"/>
                <a:cs typeface="Times New Roman" panose="02020603050405020304" pitchFamily="18" charset="0"/>
              </a:rPr>
              <a:t>, and </a:t>
            </a:r>
            <a:r>
              <a:rPr lang="en-IN" sz="1600" b="1" dirty="0">
                <a:latin typeface="Times New Roman" panose="02020603050405020304" pitchFamily="18" charset="0"/>
                <a:cs typeface="Times New Roman" panose="02020603050405020304" pitchFamily="18" charset="0"/>
              </a:rPr>
              <a:t>Raghav Sangra</a:t>
            </a:r>
            <a:r>
              <a:rPr lang="en-IN" sz="1600" dirty="0">
                <a:latin typeface="Times New Roman" panose="02020603050405020304" pitchFamily="18" charset="0"/>
                <a:cs typeface="Times New Roman" panose="02020603050405020304" pitchFamily="18" charset="0"/>
              </a:rPr>
              <a:t>, who stood </a:t>
            </a:r>
            <a:r>
              <a:rPr lang="en-IN" sz="1600" b="1" dirty="0">
                <a:latin typeface="Times New Roman" panose="02020603050405020304" pitchFamily="18" charset="0"/>
                <a:cs typeface="Times New Roman" panose="02020603050405020304" pitchFamily="18" charset="0"/>
              </a:rPr>
              <a:t>third with 96.2%</a:t>
            </a:r>
            <a:r>
              <a:rPr lang="en-IN" sz="1600" dirty="0">
                <a:latin typeface="Times New Roman" panose="02020603050405020304" pitchFamily="18" charset="0"/>
                <a:cs typeface="Times New Roman" panose="02020603050405020304" pitchFamily="18" charset="0"/>
              </a:rPr>
              <a:t>. These top scorers have not only brought pride to their families but have also inspired their peers with their commitment and discipline.</a:t>
            </a:r>
          </a:p>
          <a:p>
            <a:pPr algn="just"/>
            <a:r>
              <a:rPr lang="en-IN" sz="1600" dirty="0">
                <a:latin typeface="Times New Roman" panose="02020603050405020304" pitchFamily="18" charset="0"/>
                <a:cs typeface="Times New Roman" panose="02020603050405020304" pitchFamily="18" charset="0"/>
              </a:rPr>
              <a:t>In addition to the top three achievers, </a:t>
            </a:r>
            <a:r>
              <a:rPr lang="en-IN" sz="1600" b="1" dirty="0">
                <a:latin typeface="Times New Roman" panose="02020603050405020304" pitchFamily="18" charset="0"/>
                <a:cs typeface="Times New Roman" panose="02020603050405020304" pitchFamily="18" charset="0"/>
              </a:rPr>
              <a:t>more than 15 students scored above 90%</a:t>
            </a:r>
            <a:r>
              <a:rPr lang="en-IN" sz="1600" dirty="0">
                <a:latin typeface="Times New Roman" panose="02020603050405020304" pitchFamily="18" charset="0"/>
                <a:cs typeface="Times New Roman" panose="02020603050405020304" pitchFamily="18" charset="0"/>
              </a:rPr>
              <a:t>, a testament to the consistent efforts of both students and teachers throughout the academic year. These results highlight the school's focus on academic excellence and the effectiveness of its teaching methods.</a:t>
            </a:r>
          </a:p>
          <a:p>
            <a:pPr algn="just"/>
            <a:r>
              <a:rPr lang="en-IN" sz="1600" dirty="0">
                <a:latin typeface="Times New Roman" panose="02020603050405020304" pitchFamily="18" charset="0"/>
                <a:cs typeface="Times New Roman" panose="02020603050405020304" pitchFamily="18" charset="0"/>
              </a:rPr>
              <a:t>The </a:t>
            </a:r>
            <a:r>
              <a:rPr lang="en-IN" sz="1600" b="1" dirty="0">
                <a:latin typeface="Times New Roman" panose="02020603050405020304" pitchFamily="18" charset="0"/>
                <a:cs typeface="Times New Roman" panose="02020603050405020304" pitchFamily="18" charset="0"/>
              </a:rPr>
              <a:t>school management and Principal</a:t>
            </a:r>
            <a:r>
              <a:rPr lang="en-IN" sz="1600" dirty="0">
                <a:latin typeface="Times New Roman" panose="02020603050405020304" pitchFamily="18" charset="0"/>
                <a:cs typeface="Times New Roman" panose="02020603050405020304" pitchFamily="18" charset="0"/>
              </a:rPr>
              <a:t> extended their </a:t>
            </a:r>
            <a:r>
              <a:rPr lang="en-IN" sz="1600" b="1" dirty="0">
                <a:latin typeface="Times New Roman" panose="02020603050405020304" pitchFamily="18" charset="0"/>
                <a:cs typeface="Times New Roman" panose="02020603050405020304" pitchFamily="18" charset="0"/>
              </a:rPr>
              <a:t>heartfelt congratulations</a:t>
            </a:r>
            <a:r>
              <a:rPr lang="en-IN" sz="1600" dirty="0">
                <a:latin typeface="Times New Roman" panose="02020603050405020304" pitchFamily="18" charset="0"/>
                <a:cs typeface="Times New Roman" panose="02020603050405020304" pitchFamily="18" charset="0"/>
              </a:rPr>
              <a:t> to all students for their remarkable success. They also appreciated the sincere efforts of the teaching staff and the unwavering support of parents, which played a crucial role in shaping this success story.</a:t>
            </a:r>
          </a:p>
          <a:p>
            <a:pPr algn="just"/>
            <a:r>
              <a:rPr lang="en-IN" sz="1600" dirty="0">
                <a:latin typeface="Times New Roman" panose="02020603050405020304" pitchFamily="18" charset="0"/>
                <a:cs typeface="Times New Roman" panose="02020603050405020304" pitchFamily="18" charset="0"/>
              </a:rPr>
              <a:t>The school takes immense pride in the accomplishments of its students and looks forward to nurturing many more such achievers in the future. Congratulations to all the students of Grade 10 for their stellar performance and for upholding the school’s legacy of excellence.</a:t>
            </a:r>
          </a:p>
        </p:txBody>
      </p:sp>
      <p:pic>
        <p:nvPicPr>
          <p:cNvPr id="11" name="Picture 10">
            <a:extLst>
              <a:ext uri="{FF2B5EF4-FFF2-40B4-BE49-F238E27FC236}">
                <a16:creationId xmlns:a16="http://schemas.microsoft.com/office/drawing/2014/main" id="{EEF403A2-97B2-2BC5-B2EC-2AC4B0EB290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3049" y="1314615"/>
            <a:ext cx="3049056" cy="3049056"/>
          </a:xfrm>
          <a:prstGeom prst="rect">
            <a:avLst/>
          </a:prstGeom>
          <a:ln w="38100" cap="sq">
            <a:solidFill>
              <a:schemeClr val="tx2"/>
            </a:solidFill>
            <a:prstDash val="solid"/>
            <a:miter lim="800000"/>
          </a:ln>
          <a:effectLst>
            <a:outerShdw blurRad="50800" dist="38100" dir="2700000" algn="tl" rotWithShape="0">
              <a:srgbClr val="000000">
                <a:alpha val="43000"/>
              </a:srgbClr>
            </a:outerShdw>
          </a:effectLst>
        </p:spPr>
      </p:pic>
      <p:pic>
        <p:nvPicPr>
          <p:cNvPr id="8" name="Picture 7">
            <a:extLst>
              <a:ext uri="{FF2B5EF4-FFF2-40B4-BE49-F238E27FC236}">
                <a16:creationId xmlns:a16="http://schemas.microsoft.com/office/drawing/2014/main" id="{9906C7B8-DEE6-98F7-7CEE-E097F1184ED6}"/>
              </a:ext>
            </a:extLst>
          </p:cNvPr>
          <p:cNvPicPr>
            <a:picLocks noChangeAspect="1"/>
          </p:cNvPicPr>
          <p:nvPr/>
        </p:nvPicPr>
        <p:blipFill>
          <a:blip r:embed="rId3"/>
          <a:srcRect/>
          <a:stretch/>
        </p:blipFill>
        <p:spPr>
          <a:xfrm>
            <a:off x="3778248" y="1314615"/>
            <a:ext cx="3049056" cy="3049056"/>
          </a:xfrm>
          <a:prstGeom prst="rect">
            <a:avLst/>
          </a:prstGeom>
          <a:ln w="38100" cap="sq">
            <a:solidFill>
              <a:schemeClr val="tx2"/>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895719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CD58CB-6C71-83FB-A4E2-0B3EF192C676}"/>
            </a:ext>
          </a:extLst>
        </p:cNvPr>
        <p:cNvGrpSpPr/>
        <p:nvPr/>
      </p:nvGrpSpPr>
      <p:grpSpPr>
        <a:xfrm>
          <a:off x="0" y="0"/>
          <a:ext cx="0" cy="0"/>
          <a:chOff x="0" y="0"/>
          <a:chExt cx="0" cy="0"/>
        </a:xfrm>
      </p:grpSpPr>
      <p:sp>
        <p:nvSpPr>
          <p:cNvPr id="2" name="AutoShape 4">
            <a:extLst>
              <a:ext uri="{FF2B5EF4-FFF2-40B4-BE49-F238E27FC236}">
                <a16:creationId xmlns:a16="http://schemas.microsoft.com/office/drawing/2014/main" id="{739468A2-817C-0C26-0903-DA717EA774B3}"/>
              </a:ext>
            </a:extLst>
          </p:cNvPr>
          <p:cNvSpPr/>
          <p:nvPr/>
        </p:nvSpPr>
        <p:spPr>
          <a:xfrm>
            <a:off x="0" y="1231900"/>
            <a:ext cx="7556500" cy="0"/>
          </a:xfrm>
          <a:prstGeom prst="line">
            <a:avLst/>
          </a:prstGeom>
          <a:ln>
            <a:solidFill>
              <a:schemeClr val="tx2"/>
            </a:solidFill>
            <a:headEnd type="none" w="sm" len="sm"/>
            <a:tailEnd type="none" w="sm" len="sm"/>
          </a:ln>
        </p:spPr>
        <p:style>
          <a:lnRef idx="2">
            <a:schemeClr val="dk1"/>
          </a:lnRef>
          <a:fillRef idx="0">
            <a:schemeClr val="dk1"/>
          </a:fillRef>
          <a:effectRef idx="1">
            <a:schemeClr val="dk1"/>
          </a:effectRef>
          <a:fontRef idx="minor">
            <a:schemeClr val="tx1"/>
          </a:fontRef>
        </p:style>
        <p:txBody>
          <a:bodyPr/>
          <a:lstStyle/>
          <a:p>
            <a:pPr algn="ctr">
              <a:lnSpc>
                <a:spcPct val="107000"/>
              </a:lnSpc>
              <a:spcAft>
                <a:spcPts val="800"/>
              </a:spcAft>
            </a:pPr>
            <a:endParaRPr lang="en-IN" sz="1800" kern="100" dirty="0">
              <a:effectLst/>
              <a:latin typeface="Calibri" panose="020F0502020204030204" pitchFamily="34" charset="0"/>
              <a:ea typeface="Calibri" panose="020F0502020204030204" pitchFamily="34" charset="0"/>
              <a:cs typeface="Raavi" panose="020B0502040204020203" pitchFamily="34" charset="0"/>
            </a:endParaRPr>
          </a:p>
        </p:txBody>
      </p:sp>
      <p:sp>
        <p:nvSpPr>
          <p:cNvPr id="21" name="Rectangle 20">
            <a:extLst>
              <a:ext uri="{FF2B5EF4-FFF2-40B4-BE49-F238E27FC236}">
                <a16:creationId xmlns:a16="http://schemas.microsoft.com/office/drawing/2014/main" id="{BC00F035-EE70-580E-6BD1-2A05F2A3E45D}"/>
              </a:ext>
            </a:extLst>
          </p:cNvPr>
          <p:cNvSpPr/>
          <p:nvPr/>
        </p:nvSpPr>
        <p:spPr>
          <a:xfrm>
            <a:off x="-1" y="10327640"/>
            <a:ext cx="7556500" cy="36576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sz="1200" dirty="0">
                <a:solidFill>
                  <a:srgbClr val="FFFFFF"/>
                </a:solidFill>
                <a:latin typeface="Segoe UI"/>
              </a:rPr>
              <a:t>The Sandeepni Chronicle | </a:t>
            </a:r>
            <a:r>
              <a:rPr lang="en-US" sz="1200" dirty="0">
                <a:solidFill>
                  <a:srgbClr val="FFFFFF"/>
                </a:solidFill>
                <a:latin typeface="Segoe UI"/>
              </a:rPr>
              <a:t>April </a:t>
            </a:r>
            <a:r>
              <a:rPr sz="1200" dirty="0">
                <a:solidFill>
                  <a:srgbClr val="FFFFFF"/>
                </a:solidFill>
                <a:latin typeface="Segoe UI"/>
              </a:rPr>
              <a:t>2025</a:t>
            </a:r>
          </a:p>
        </p:txBody>
      </p:sp>
      <p:sp>
        <p:nvSpPr>
          <p:cNvPr id="10" name="AutoShape 4">
            <a:extLst>
              <a:ext uri="{FF2B5EF4-FFF2-40B4-BE49-F238E27FC236}">
                <a16:creationId xmlns:a16="http://schemas.microsoft.com/office/drawing/2014/main" id="{9CDB48C0-2FA3-BEA7-1693-E3949A296157}"/>
              </a:ext>
            </a:extLst>
          </p:cNvPr>
          <p:cNvSpPr/>
          <p:nvPr/>
        </p:nvSpPr>
        <p:spPr>
          <a:xfrm>
            <a:off x="0" y="824225"/>
            <a:ext cx="7556500" cy="10683"/>
          </a:xfrm>
          <a:prstGeom prst="line">
            <a:avLst/>
          </a:prstGeom>
          <a:ln>
            <a:solidFill>
              <a:schemeClr val="tx2"/>
            </a:solidFill>
            <a:headEnd type="none" w="sm" len="sm"/>
            <a:tailEnd type="none" w="sm" len="sm"/>
          </a:ln>
        </p:spPr>
        <p:style>
          <a:lnRef idx="2">
            <a:schemeClr val="dk1"/>
          </a:lnRef>
          <a:fillRef idx="0">
            <a:schemeClr val="dk1"/>
          </a:fillRef>
          <a:effectRef idx="1">
            <a:schemeClr val="dk1"/>
          </a:effectRef>
          <a:fontRef idx="minor">
            <a:schemeClr val="tx1"/>
          </a:fontRef>
        </p:style>
        <p:txBody>
          <a:bodyPr/>
          <a:lstStyle/>
          <a:p>
            <a:pPr algn="ctr">
              <a:lnSpc>
                <a:spcPct val="107000"/>
              </a:lnSpc>
              <a:spcAft>
                <a:spcPts val="800"/>
              </a:spcAft>
            </a:pPr>
            <a:endParaRPr lang="en-IN" sz="1800" kern="100" dirty="0">
              <a:effectLst/>
              <a:latin typeface="Calibri" panose="020F0502020204030204" pitchFamily="34" charset="0"/>
              <a:ea typeface="Calibri" panose="020F0502020204030204" pitchFamily="34" charset="0"/>
              <a:cs typeface="Raavi" panose="020B0502040204020203" pitchFamily="34" charset="0"/>
            </a:endParaRPr>
          </a:p>
        </p:txBody>
      </p:sp>
      <p:sp>
        <p:nvSpPr>
          <p:cNvPr id="12" name="AutoShape 4">
            <a:extLst>
              <a:ext uri="{FF2B5EF4-FFF2-40B4-BE49-F238E27FC236}">
                <a16:creationId xmlns:a16="http://schemas.microsoft.com/office/drawing/2014/main" id="{ACE4E399-DDBF-43DB-A93B-DB7214B9B22F}"/>
              </a:ext>
            </a:extLst>
          </p:cNvPr>
          <p:cNvSpPr/>
          <p:nvPr/>
        </p:nvSpPr>
        <p:spPr>
          <a:xfrm>
            <a:off x="0" y="179497"/>
            <a:ext cx="7556500" cy="9535"/>
          </a:xfrm>
          <a:prstGeom prst="line">
            <a:avLst/>
          </a:prstGeom>
          <a:ln>
            <a:solidFill>
              <a:schemeClr val="tx2"/>
            </a:solidFill>
            <a:headEnd type="none" w="sm" len="sm"/>
            <a:tailEnd type="none" w="sm" len="sm"/>
          </a:ln>
        </p:spPr>
        <p:style>
          <a:lnRef idx="2">
            <a:schemeClr val="dk1"/>
          </a:lnRef>
          <a:fillRef idx="0">
            <a:schemeClr val="dk1"/>
          </a:fillRef>
          <a:effectRef idx="1">
            <a:schemeClr val="dk1"/>
          </a:effectRef>
          <a:fontRef idx="minor">
            <a:schemeClr val="tx1"/>
          </a:fontRef>
        </p:style>
        <p:txBody>
          <a:bodyPr/>
          <a:lstStyle/>
          <a:p>
            <a:pPr algn="ctr">
              <a:lnSpc>
                <a:spcPct val="107000"/>
              </a:lnSpc>
              <a:spcAft>
                <a:spcPts val="800"/>
              </a:spcAft>
            </a:pPr>
            <a:endParaRPr lang="en-IN" sz="1800" kern="100" dirty="0">
              <a:effectLst/>
              <a:latin typeface="Calibri" panose="020F0502020204030204" pitchFamily="34" charset="0"/>
              <a:ea typeface="Calibri" panose="020F0502020204030204" pitchFamily="34" charset="0"/>
              <a:cs typeface="Raavi" panose="020B0502040204020203" pitchFamily="34" charset="0"/>
            </a:endParaRPr>
          </a:p>
        </p:txBody>
      </p:sp>
      <p:sp>
        <p:nvSpPr>
          <p:cNvPr id="14" name="AutoShape 4">
            <a:extLst>
              <a:ext uri="{FF2B5EF4-FFF2-40B4-BE49-F238E27FC236}">
                <a16:creationId xmlns:a16="http://schemas.microsoft.com/office/drawing/2014/main" id="{CE5B8BD0-C541-21AB-72F6-18D066674B51}"/>
              </a:ext>
            </a:extLst>
          </p:cNvPr>
          <p:cNvSpPr/>
          <p:nvPr/>
        </p:nvSpPr>
        <p:spPr>
          <a:xfrm>
            <a:off x="0" y="10071100"/>
            <a:ext cx="7556500" cy="0"/>
          </a:xfrm>
          <a:prstGeom prst="line">
            <a:avLst/>
          </a:prstGeom>
          <a:ln>
            <a:solidFill>
              <a:schemeClr val="tx2"/>
            </a:solidFill>
            <a:headEnd type="none" w="sm" len="sm"/>
            <a:tailEnd type="none" w="sm" len="sm"/>
          </a:ln>
        </p:spPr>
        <p:style>
          <a:lnRef idx="2">
            <a:schemeClr val="dk1"/>
          </a:lnRef>
          <a:fillRef idx="0">
            <a:schemeClr val="dk1"/>
          </a:fillRef>
          <a:effectRef idx="1">
            <a:schemeClr val="dk1"/>
          </a:effectRef>
          <a:fontRef idx="minor">
            <a:schemeClr val="tx1"/>
          </a:fontRef>
        </p:style>
        <p:txBody>
          <a:bodyPr/>
          <a:lstStyle/>
          <a:p>
            <a:pPr algn="ctr">
              <a:lnSpc>
                <a:spcPct val="107000"/>
              </a:lnSpc>
              <a:spcAft>
                <a:spcPts val="800"/>
              </a:spcAft>
            </a:pPr>
            <a:endParaRPr lang="en-IN" sz="1800" kern="100" dirty="0">
              <a:effectLst/>
              <a:latin typeface="Calibri" panose="020F0502020204030204" pitchFamily="34" charset="0"/>
              <a:ea typeface="Calibri" panose="020F0502020204030204" pitchFamily="34" charset="0"/>
              <a:cs typeface="Raavi" panose="020B0502040204020203" pitchFamily="34" charset="0"/>
            </a:endParaRPr>
          </a:p>
        </p:txBody>
      </p:sp>
      <p:sp>
        <p:nvSpPr>
          <p:cNvPr id="3" name="TextBox 2">
            <a:extLst>
              <a:ext uri="{FF2B5EF4-FFF2-40B4-BE49-F238E27FC236}">
                <a16:creationId xmlns:a16="http://schemas.microsoft.com/office/drawing/2014/main" id="{B48CA41C-0BE2-D4D2-B191-060FB06F4EC9}"/>
              </a:ext>
            </a:extLst>
          </p:cNvPr>
          <p:cNvSpPr txBox="1"/>
          <p:nvPr/>
        </p:nvSpPr>
        <p:spPr>
          <a:xfrm>
            <a:off x="273049" y="314592"/>
            <a:ext cx="7010399" cy="400110"/>
          </a:xfrm>
          <a:prstGeom prst="rect">
            <a:avLst/>
          </a:prstGeom>
          <a:noFill/>
        </p:spPr>
        <p:txBody>
          <a:bodyPr wrap="square" rtlCol="0">
            <a:spAutoFit/>
          </a:bodyPr>
          <a:lstStyle/>
          <a:p>
            <a:pPr algn="ctr"/>
            <a:r>
              <a:rPr lang="en-IN" sz="2000" b="1" dirty="0">
                <a:solidFill>
                  <a:schemeClr val="tx2"/>
                </a:solidFill>
                <a:latin typeface="Times New Roman" panose="02020603050405020304" pitchFamily="18" charset="0"/>
                <a:cs typeface="Times New Roman" panose="02020603050405020304" pitchFamily="18" charset="0"/>
              </a:rPr>
              <a:t>Champions of Excellence: Grade 12</a:t>
            </a:r>
            <a:r>
              <a:rPr lang="en-IN" sz="2000" b="1" baseline="30000" dirty="0">
                <a:solidFill>
                  <a:schemeClr val="tx2"/>
                </a:solidFill>
                <a:latin typeface="Times New Roman" panose="02020603050405020304" pitchFamily="18" charset="0"/>
                <a:cs typeface="Times New Roman" panose="02020603050405020304" pitchFamily="18" charset="0"/>
              </a:rPr>
              <a:t>th</a:t>
            </a:r>
            <a:r>
              <a:rPr lang="en-IN" sz="2000" b="1" dirty="0">
                <a:solidFill>
                  <a:schemeClr val="tx2"/>
                </a:solidFill>
                <a:latin typeface="Times New Roman" panose="02020603050405020304" pitchFamily="18" charset="0"/>
                <a:cs typeface="Times New Roman" panose="02020603050405020304" pitchFamily="18" charset="0"/>
              </a:rPr>
              <a:t> Result Unveiled</a:t>
            </a:r>
            <a:endParaRPr lang="en-IN" sz="2000" dirty="0">
              <a:solidFill>
                <a:schemeClr val="tx2"/>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84D9BBB7-6161-BE61-4249-9F9C72CFBD4B}"/>
              </a:ext>
            </a:extLst>
          </p:cNvPr>
          <p:cNvSpPr txBox="1"/>
          <p:nvPr/>
        </p:nvSpPr>
        <p:spPr>
          <a:xfrm>
            <a:off x="2317167" y="866814"/>
            <a:ext cx="3276600" cy="307777"/>
          </a:xfrm>
          <a:prstGeom prst="rect">
            <a:avLst/>
          </a:prstGeom>
          <a:noFill/>
        </p:spPr>
        <p:txBody>
          <a:bodyPr wrap="square" rtlCol="0">
            <a:spAutoFit/>
          </a:bodyPr>
          <a:lstStyle/>
          <a:p>
            <a:r>
              <a:rPr lang="en-IN" sz="1400" b="1" dirty="0">
                <a:solidFill>
                  <a:schemeClr val="tx2"/>
                </a:solidFill>
                <a:latin typeface="Times New Roman" panose="02020603050405020304" pitchFamily="18" charset="0"/>
                <a:cs typeface="Times New Roman" panose="02020603050405020304" pitchFamily="18" charset="0"/>
              </a:rPr>
              <a:t>Article By:- Ms. </a:t>
            </a:r>
            <a:r>
              <a:rPr lang="en-IN" sz="1400" b="1" dirty="0" err="1">
                <a:solidFill>
                  <a:schemeClr val="tx2"/>
                </a:solidFill>
                <a:latin typeface="Times New Roman" panose="02020603050405020304" pitchFamily="18" charset="0"/>
                <a:cs typeface="Times New Roman" panose="02020603050405020304" pitchFamily="18" charset="0"/>
              </a:rPr>
              <a:t>Mohnia</a:t>
            </a:r>
            <a:r>
              <a:rPr lang="en-IN" sz="1400" b="1" dirty="0">
                <a:solidFill>
                  <a:schemeClr val="tx2"/>
                </a:solidFill>
                <a:latin typeface="Times New Roman" panose="02020603050405020304" pitchFamily="18" charset="0"/>
                <a:cs typeface="Times New Roman" panose="02020603050405020304" pitchFamily="18" charset="0"/>
              </a:rPr>
              <a:t> Pathania</a:t>
            </a:r>
          </a:p>
        </p:txBody>
      </p:sp>
      <p:sp>
        <p:nvSpPr>
          <p:cNvPr id="6" name="TextBox 5">
            <a:extLst>
              <a:ext uri="{FF2B5EF4-FFF2-40B4-BE49-F238E27FC236}">
                <a16:creationId xmlns:a16="http://schemas.microsoft.com/office/drawing/2014/main" id="{F4DAD77B-A5BE-4CAF-A116-FA30C15E8A45}"/>
              </a:ext>
            </a:extLst>
          </p:cNvPr>
          <p:cNvSpPr txBox="1"/>
          <p:nvPr/>
        </p:nvSpPr>
        <p:spPr>
          <a:xfrm>
            <a:off x="76199" y="3402750"/>
            <a:ext cx="7283451" cy="5262979"/>
          </a:xfrm>
          <a:prstGeom prst="rect">
            <a:avLst/>
          </a:prstGeom>
          <a:noFill/>
        </p:spPr>
        <p:txBody>
          <a:bodyPr wrap="square">
            <a:spAutoFit/>
          </a:bodyPr>
          <a:lstStyle/>
          <a:p>
            <a:pPr algn="just"/>
            <a:r>
              <a:rPr lang="en-IN" sz="1400" dirty="0">
                <a:latin typeface="Times New Roman" panose="02020603050405020304" pitchFamily="18" charset="0"/>
                <a:cs typeface="Times New Roman" panose="02020603050405020304" pitchFamily="18" charset="0"/>
              </a:rPr>
              <a:t>The school proudly announces the outstanding performance of its Grade 12 students in the CBSE Examination 2024–25. The results reflect the students' hard work, dedication, and academic excellence across all three streams — Commerce, Humanities, and Science.</a:t>
            </a:r>
          </a:p>
          <a:p>
            <a:pPr algn="just"/>
            <a:endParaRPr lang="en-IN" sz="1400" dirty="0">
              <a:latin typeface="Times New Roman" panose="02020603050405020304" pitchFamily="18" charset="0"/>
              <a:cs typeface="Times New Roman" panose="02020603050405020304" pitchFamily="18" charset="0"/>
            </a:endParaRPr>
          </a:p>
          <a:p>
            <a:pPr algn="just"/>
            <a:r>
              <a:rPr lang="en-IN" sz="1400" dirty="0">
                <a:latin typeface="Times New Roman" panose="02020603050405020304" pitchFamily="18" charset="0"/>
                <a:cs typeface="Times New Roman" panose="02020603050405020304" pitchFamily="18" charset="0"/>
              </a:rPr>
              <a:t>In the </a:t>
            </a:r>
            <a:r>
              <a:rPr lang="en-IN" sz="1400" b="1" dirty="0">
                <a:latin typeface="Times New Roman" panose="02020603050405020304" pitchFamily="18" charset="0"/>
                <a:cs typeface="Times New Roman" panose="02020603050405020304" pitchFamily="18" charset="0"/>
              </a:rPr>
              <a:t>Commerce Stream</a:t>
            </a:r>
            <a:r>
              <a:rPr lang="en-IN" sz="1400" dirty="0">
                <a:latin typeface="Times New Roman" panose="02020603050405020304" pitchFamily="18" charset="0"/>
                <a:cs typeface="Times New Roman" panose="02020603050405020304" pitchFamily="18" charset="0"/>
              </a:rPr>
              <a:t>, </a:t>
            </a:r>
            <a:r>
              <a:rPr lang="en-IN" sz="1400" b="1" dirty="0">
                <a:latin typeface="Times New Roman" panose="02020603050405020304" pitchFamily="18" charset="0"/>
                <a:cs typeface="Times New Roman" panose="02020603050405020304" pitchFamily="18" charset="0"/>
              </a:rPr>
              <a:t>Lakshay</a:t>
            </a:r>
            <a:r>
              <a:rPr lang="en-IN" sz="1400" dirty="0">
                <a:latin typeface="Times New Roman" panose="02020603050405020304" pitchFamily="18" charset="0"/>
                <a:cs typeface="Times New Roman" panose="02020603050405020304" pitchFamily="18" charset="0"/>
              </a:rPr>
              <a:t> emerged as the top performer, securing an impressive </a:t>
            </a:r>
            <a:r>
              <a:rPr lang="en-IN" sz="1400" b="1" dirty="0">
                <a:latin typeface="Times New Roman" panose="02020603050405020304" pitchFamily="18" charset="0"/>
                <a:cs typeface="Times New Roman" panose="02020603050405020304" pitchFamily="18" charset="0"/>
              </a:rPr>
              <a:t>96%</a:t>
            </a:r>
            <a:r>
              <a:rPr lang="en-IN" sz="1400" dirty="0">
                <a:latin typeface="Times New Roman" panose="02020603050405020304" pitchFamily="18" charset="0"/>
                <a:cs typeface="Times New Roman" panose="02020603050405020304" pitchFamily="18" charset="0"/>
              </a:rPr>
              <a:t> and thereby bagging the first position. </a:t>
            </a:r>
            <a:r>
              <a:rPr lang="en-IN" sz="1400" b="1" dirty="0" err="1">
                <a:latin typeface="Times New Roman" panose="02020603050405020304" pitchFamily="18" charset="0"/>
                <a:cs typeface="Times New Roman" panose="02020603050405020304" pitchFamily="18" charset="0"/>
              </a:rPr>
              <a:t>Nivedika</a:t>
            </a:r>
            <a:r>
              <a:rPr lang="en-IN" sz="1400" dirty="0">
                <a:latin typeface="Times New Roman" panose="02020603050405020304" pitchFamily="18" charset="0"/>
                <a:cs typeface="Times New Roman" panose="02020603050405020304" pitchFamily="18" charset="0"/>
              </a:rPr>
              <a:t> followed closely and secured the </a:t>
            </a:r>
            <a:r>
              <a:rPr lang="en-IN" sz="1400" b="1" dirty="0">
                <a:latin typeface="Times New Roman" panose="02020603050405020304" pitchFamily="18" charset="0"/>
                <a:cs typeface="Times New Roman" panose="02020603050405020304" pitchFamily="18" charset="0"/>
              </a:rPr>
              <a:t>second position</a:t>
            </a:r>
            <a:r>
              <a:rPr lang="en-IN" sz="1400" dirty="0">
                <a:latin typeface="Times New Roman" panose="02020603050405020304" pitchFamily="18" charset="0"/>
                <a:cs typeface="Times New Roman" panose="02020603050405020304" pitchFamily="18" charset="0"/>
              </a:rPr>
              <a:t>, showcasing exceptional academic ability and commitment.</a:t>
            </a:r>
          </a:p>
          <a:p>
            <a:pPr algn="just"/>
            <a:endParaRPr lang="en-IN" sz="1400" dirty="0">
              <a:latin typeface="Times New Roman" panose="02020603050405020304" pitchFamily="18" charset="0"/>
              <a:cs typeface="Times New Roman" panose="02020603050405020304" pitchFamily="18" charset="0"/>
            </a:endParaRPr>
          </a:p>
          <a:p>
            <a:pPr algn="just"/>
            <a:r>
              <a:rPr lang="en-IN" sz="1400" dirty="0">
                <a:latin typeface="Times New Roman" panose="02020603050405020304" pitchFamily="18" charset="0"/>
                <a:cs typeface="Times New Roman" panose="02020603050405020304" pitchFamily="18" charset="0"/>
              </a:rPr>
              <a:t>In the </a:t>
            </a:r>
            <a:r>
              <a:rPr lang="en-IN" sz="1400" b="1" dirty="0">
                <a:latin typeface="Times New Roman" panose="02020603050405020304" pitchFamily="18" charset="0"/>
                <a:cs typeface="Times New Roman" panose="02020603050405020304" pitchFamily="18" charset="0"/>
              </a:rPr>
              <a:t>Humanities Stream</a:t>
            </a:r>
            <a:r>
              <a:rPr lang="en-IN" sz="1400" dirty="0">
                <a:latin typeface="Times New Roman" panose="02020603050405020304" pitchFamily="18" charset="0"/>
                <a:cs typeface="Times New Roman" panose="02020603050405020304" pitchFamily="18" charset="0"/>
              </a:rPr>
              <a:t>, </a:t>
            </a:r>
            <a:r>
              <a:rPr lang="en-IN" sz="1400" b="1" dirty="0">
                <a:latin typeface="Times New Roman" panose="02020603050405020304" pitchFamily="18" charset="0"/>
                <a:cs typeface="Times New Roman" panose="02020603050405020304" pitchFamily="18" charset="0"/>
              </a:rPr>
              <a:t>Shreya V. Bharath</a:t>
            </a:r>
            <a:r>
              <a:rPr lang="en-IN" sz="1400" dirty="0">
                <a:latin typeface="Times New Roman" panose="02020603050405020304" pitchFamily="18" charset="0"/>
                <a:cs typeface="Times New Roman" panose="02020603050405020304" pitchFamily="18" charset="0"/>
              </a:rPr>
              <a:t> brought immense pride to the school and her parents by scoring </a:t>
            </a:r>
            <a:r>
              <a:rPr lang="en-IN" sz="1400" b="1" dirty="0">
                <a:latin typeface="Times New Roman" panose="02020603050405020304" pitchFamily="18" charset="0"/>
                <a:cs typeface="Times New Roman" panose="02020603050405020304" pitchFamily="18" charset="0"/>
              </a:rPr>
              <a:t>93%</a:t>
            </a:r>
            <a:r>
              <a:rPr lang="en-IN" sz="1400" dirty="0">
                <a:latin typeface="Times New Roman" panose="02020603050405020304" pitchFamily="18" charset="0"/>
                <a:cs typeface="Times New Roman" panose="02020603050405020304" pitchFamily="18" charset="0"/>
              </a:rPr>
              <a:t>, a commendable achievement that highlights her determination and consistent efforts.</a:t>
            </a:r>
          </a:p>
          <a:p>
            <a:pPr algn="just"/>
            <a:r>
              <a:rPr lang="en-IN" sz="1400" dirty="0">
                <a:latin typeface="Times New Roman" panose="02020603050405020304" pitchFamily="18" charset="0"/>
                <a:cs typeface="Times New Roman" panose="02020603050405020304" pitchFamily="18" charset="0"/>
              </a:rPr>
              <a:t>In the </a:t>
            </a:r>
            <a:r>
              <a:rPr lang="en-IN" sz="1400" b="1" dirty="0">
                <a:latin typeface="Times New Roman" panose="02020603050405020304" pitchFamily="18" charset="0"/>
                <a:cs typeface="Times New Roman" panose="02020603050405020304" pitchFamily="18" charset="0"/>
              </a:rPr>
              <a:t>Science Stream</a:t>
            </a:r>
            <a:r>
              <a:rPr lang="en-IN" sz="1400" dirty="0">
                <a:latin typeface="Times New Roman" panose="02020603050405020304" pitchFamily="18" charset="0"/>
                <a:cs typeface="Times New Roman" panose="02020603050405020304" pitchFamily="18" charset="0"/>
              </a:rPr>
              <a:t>, </a:t>
            </a:r>
            <a:r>
              <a:rPr lang="en-IN" sz="1400" b="1" dirty="0">
                <a:latin typeface="Times New Roman" panose="02020603050405020304" pitchFamily="18" charset="0"/>
                <a:cs typeface="Times New Roman" panose="02020603050405020304" pitchFamily="18" charset="0"/>
              </a:rPr>
              <a:t>Soubhagya Mahajan</a:t>
            </a:r>
            <a:r>
              <a:rPr lang="en-IN" sz="1400" dirty="0">
                <a:latin typeface="Times New Roman" panose="02020603050405020304" pitchFamily="18" charset="0"/>
                <a:cs typeface="Times New Roman" panose="02020603050405020304" pitchFamily="18" charset="0"/>
              </a:rPr>
              <a:t> earned accolades with a remarkable </a:t>
            </a:r>
            <a:r>
              <a:rPr lang="en-IN" sz="1400" b="1" dirty="0">
                <a:latin typeface="Times New Roman" panose="02020603050405020304" pitchFamily="18" charset="0"/>
                <a:cs typeface="Times New Roman" panose="02020603050405020304" pitchFamily="18" charset="0"/>
              </a:rPr>
              <a:t>91%</a:t>
            </a:r>
            <a:r>
              <a:rPr lang="en-IN" sz="1400" dirty="0">
                <a:latin typeface="Times New Roman" panose="02020603050405020304" pitchFamily="18" charset="0"/>
                <a:cs typeface="Times New Roman" panose="02020603050405020304" pitchFamily="18" charset="0"/>
              </a:rPr>
              <a:t>, marking her as one of the top achievers in the stream.</a:t>
            </a:r>
          </a:p>
          <a:p>
            <a:pPr algn="just"/>
            <a:endParaRPr lang="en-IN" sz="1400" dirty="0">
              <a:latin typeface="Times New Roman" panose="02020603050405020304" pitchFamily="18" charset="0"/>
              <a:cs typeface="Times New Roman" panose="02020603050405020304" pitchFamily="18" charset="0"/>
            </a:endParaRPr>
          </a:p>
          <a:p>
            <a:pPr algn="just"/>
            <a:r>
              <a:rPr lang="en-IN" sz="1400" dirty="0">
                <a:latin typeface="Times New Roman" panose="02020603050405020304" pitchFamily="18" charset="0"/>
                <a:cs typeface="Times New Roman" panose="02020603050405020304" pitchFamily="18" charset="0"/>
              </a:rPr>
              <a:t>The results were officially announced by </a:t>
            </a:r>
            <a:r>
              <a:rPr lang="en-IN" sz="1400" b="1" dirty="0">
                <a:latin typeface="Times New Roman" panose="02020603050405020304" pitchFamily="18" charset="0"/>
                <a:cs typeface="Times New Roman" panose="02020603050405020304" pitchFamily="18" charset="0"/>
              </a:rPr>
              <a:t>Principal Dr. Neeraj Mohan Puri</a:t>
            </a:r>
            <a:r>
              <a:rPr lang="en-IN" sz="1400" dirty="0">
                <a:latin typeface="Times New Roman" panose="02020603050405020304" pitchFamily="18" charset="0"/>
                <a:cs typeface="Times New Roman" panose="02020603050405020304" pitchFamily="18" charset="0"/>
              </a:rPr>
              <a:t>, who congratulated all Grade 12 students for their achievements and extended his heartfelt best wishes for their future endeavours. He emphasised the importance of perseverance and lifelong learning as the students embark on new journeys ahead.</a:t>
            </a:r>
          </a:p>
          <a:p>
            <a:pPr algn="just"/>
            <a:endParaRPr lang="en-IN" sz="1400" dirty="0">
              <a:latin typeface="Times New Roman" panose="02020603050405020304" pitchFamily="18" charset="0"/>
              <a:cs typeface="Times New Roman" panose="02020603050405020304" pitchFamily="18" charset="0"/>
            </a:endParaRPr>
          </a:p>
          <a:p>
            <a:pPr algn="just"/>
            <a:r>
              <a:rPr lang="en-IN" sz="1400" dirty="0">
                <a:latin typeface="Times New Roman" panose="02020603050405020304" pitchFamily="18" charset="0"/>
                <a:cs typeface="Times New Roman" panose="02020603050405020304" pitchFamily="18" charset="0"/>
              </a:rPr>
              <a:t>The school’s </a:t>
            </a:r>
            <a:r>
              <a:rPr lang="en-IN" sz="1400" b="1" dirty="0">
                <a:latin typeface="Times New Roman" panose="02020603050405020304" pitchFamily="18" charset="0"/>
                <a:cs typeface="Times New Roman" panose="02020603050405020304" pitchFamily="18" charset="0"/>
              </a:rPr>
              <a:t>Honourable Chairman, Captain Salil Mahajan</a:t>
            </a:r>
            <a:r>
              <a:rPr lang="en-IN" sz="1400" dirty="0">
                <a:latin typeface="Times New Roman" panose="02020603050405020304" pitchFamily="18" charset="0"/>
                <a:cs typeface="Times New Roman" panose="02020603050405020304" pitchFamily="18" charset="0"/>
              </a:rPr>
              <a:t>, appreciated the relentless hard work of both students and teachers. He acknowledged the unwavering dedication of the faculty and the resilience of the students in maintaining academic excellence.</a:t>
            </a:r>
          </a:p>
          <a:p>
            <a:pPr algn="just"/>
            <a:r>
              <a:rPr lang="en-IN" sz="1400" dirty="0">
                <a:latin typeface="Times New Roman" panose="02020603050405020304" pitchFamily="18" charset="0"/>
                <a:cs typeface="Times New Roman" panose="02020603050405020304" pitchFamily="18" charset="0"/>
              </a:rPr>
              <a:t>The school community stands proud of the accomplishments of the Class of 2024–25 and wishes them continued success in all their future pursuits.</a:t>
            </a:r>
          </a:p>
        </p:txBody>
      </p:sp>
      <p:pic>
        <p:nvPicPr>
          <p:cNvPr id="7" name="Picture 6">
            <a:extLst>
              <a:ext uri="{FF2B5EF4-FFF2-40B4-BE49-F238E27FC236}">
                <a16:creationId xmlns:a16="http://schemas.microsoft.com/office/drawing/2014/main" id="{4731A9D0-9CA8-3788-F9D2-9954597ABDF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223" y="1402630"/>
            <a:ext cx="1717088" cy="1717088"/>
          </a:xfrm>
          <a:prstGeom prst="rect">
            <a:avLst/>
          </a:prstGeom>
          <a:ln w="38100" cap="sq">
            <a:solidFill>
              <a:schemeClr val="tx2"/>
            </a:solidFill>
            <a:prstDash val="solid"/>
            <a:miter lim="800000"/>
          </a:ln>
          <a:effectLst>
            <a:outerShdw blurRad="50800" dist="38100" dir="2700000" algn="tl" rotWithShape="0">
              <a:srgbClr val="000000">
                <a:alpha val="43000"/>
              </a:srgbClr>
            </a:outerShdw>
          </a:effectLst>
        </p:spPr>
      </p:pic>
      <p:pic>
        <p:nvPicPr>
          <p:cNvPr id="8" name="Picture 7">
            <a:extLst>
              <a:ext uri="{FF2B5EF4-FFF2-40B4-BE49-F238E27FC236}">
                <a16:creationId xmlns:a16="http://schemas.microsoft.com/office/drawing/2014/main" id="{A91CA1AF-CC0F-D5F9-5E28-7A8A549A19A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962735" y="1409385"/>
            <a:ext cx="1717088" cy="1717088"/>
          </a:xfrm>
          <a:prstGeom prst="rect">
            <a:avLst/>
          </a:prstGeom>
          <a:ln w="38100" cap="sq">
            <a:solidFill>
              <a:schemeClr val="tx2"/>
            </a:solidFill>
            <a:prstDash val="solid"/>
            <a:miter lim="800000"/>
          </a:ln>
          <a:effectLst>
            <a:outerShdw blurRad="50800" dist="38100" dir="2700000" algn="tl" rotWithShape="0">
              <a:srgbClr val="000000">
                <a:alpha val="43000"/>
              </a:srgbClr>
            </a:outerShdw>
          </a:effectLst>
        </p:spPr>
      </p:pic>
      <p:pic>
        <p:nvPicPr>
          <p:cNvPr id="15" name="Picture 14">
            <a:extLst>
              <a:ext uri="{FF2B5EF4-FFF2-40B4-BE49-F238E27FC236}">
                <a16:creationId xmlns:a16="http://schemas.microsoft.com/office/drawing/2014/main" id="{EC204887-FB4A-6B23-8208-47C59F526B6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876679" y="1409385"/>
            <a:ext cx="1717088" cy="1717088"/>
          </a:xfrm>
          <a:prstGeom prst="rect">
            <a:avLst/>
          </a:prstGeom>
          <a:ln w="38100" cap="sq">
            <a:solidFill>
              <a:schemeClr val="tx2"/>
            </a:solidFill>
            <a:prstDash val="solid"/>
            <a:miter lim="800000"/>
          </a:ln>
          <a:effectLst>
            <a:outerShdw blurRad="50800" dist="38100" dir="2700000" algn="tl" rotWithShape="0">
              <a:srgbClr val="000000">
                <a:alpha val="43000"/>
              </a:srgbClr>
            </a:outerShdw>
          </a:effectLst>
        </p:spPr>
      </p:pic>
      <p:pic>
        <p:nvPicPr>
          <p:cNvPr id="16" name="Picture 15">
            <a:extLst>
              <a:ext uri="{FF2B5EF4-FFF2-40B4-BE49-F238E27FC236}">
                <a16:creationId xmlns:a16="http://schemas.microsoft.com/office/drawing/2014/main" id="{F52E24AE-DAD4-0C9F-5961-0EF28B12F67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5763213" y="1409385"/>
            <a:ext cx="1717088" cy="1717088"/>
          </a:xfrm>
          <a:prstGeom prst="rect">
            <a:avLst/>
          </a:prstGeom>
          <a:ln w="38100" cap="sq">
            <a:solidFill>
              <a:schemeClr val="tx2"/>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9974440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57716A-87B1-7CB5-F1CE-BFDE2388028F}"/>
            </a:ext>
          </a:extLst>
        </p:cNvPr>
        <p:cNvGrpSpPr/>
        <p:nvPr/>
      </p:nvGrpSpPr>
      <p:grpSpPr>
        <a:xfrm>
          <a:off x="0" y="0"/>
          <a:ext cx="0" cy="0"/>
          <a:chOff x="0" y="0"/>
          <a:chExt cx="0" cy="0"/>
        </a:xfrm>
      </p:grpSpPr>
      <p:sp>
        <p:nvSpPr>
          <p:cNvPr id="2" name="AutoShape 4">
            <a:extLst>
              <a:ext uri="{FF2B5EF4-FFF2-40B4-BE49-F238E27FC236}">
                <a16:creationId xmlns:a16="http://schemas.microsoft.com/office/drawing/2014/main" id="{E35CCF03-2245-7D32-CA35-A678B4FD69EF}"/>
              </a:ext>
            </a:extLst>
          </p:cNvPr>
          <p:cNvSpPr/>
          <p:nvPr/>
        </p:nvSpPr>
        <p:spPr>
          <a:xfrm>
            <a:off x="0" y="1231900"/>
            <a:ext cx="7556500" cy="0"/>
          </a:xfrm>
          <a:prstGeom prst="line">
            <a:avLst/>
          </a:prstGeom>
          <a:ln>
            <a:solidFill>
              <a:schemeClr val="tx2"/>
            </a:solidFill>
            <a:headEnd type="none" w="sm" len="sm"/>
            <a:tailEnd type="none" w="sm" len="sm"/>
          </a:ln>
        </p:spPr>
        <p:style>
          <a:lnRef idx="2">
            <a:schemeClr val="dk1"/>
          </a:lnRef>
          <a:fillRef idx="0">
            <a:schemeClr val="dk1"/>
          </a:fillRef>
          <a:effectRef idx="1">
            <a:schemeClr val="dk1"/>
          </a:effectRef>
          <a:fontRef idx="minor">
            <a:schemeClr val="tx1"/>
          </a:fontRef>
        </p:style>
        <p:txBody>
          <a:bodyPr/>
          <a:lstStyle/>
          <a:p>
            <a:pPr algn="ctr">
              <a:lnSpc>
                <a:spcPct val="107000"/>
              </a:lnSpc>
              <a:spcAft>
                <a:spcPts val="800"/>
              </a:spcAft>
            </a:pPr>
            <a:endParaRPr lang="en-IN" sz="1800" kern="100" dirty="0">
              <a:effectLst/>
              <a:latin typeface="Calibri" panose="020F0502020204030204" pitchFamily="34" charset="0"/>
              <a:ea typeface="Calibri" panose="020F0502020204030204" pitchFamily="34" charset="0"/>
              <a:cs typeface="Raavi" panose="020B0502040204020203" pitchFamily="34" charset="0"/>
            </a:endParaRPr>
          </a:p>
        </p:txBody>
      </p:sp>
      <p:sp>
        <p:nvSpPr>
          <p:cNvPr id="21" name="Rectangle 20">
            <a:extLst>
              <a:ext uri="{FF2B5EF4-FFF2-40B4-BE49-F238E27FC236}">
                <a16:creationId xmlns:a16="http://schemas.microsoft.com/office/drawing/2014/main" id="{A4FE59EF-815D-1520-AE26-7B6B11472F84}"/>
              </a:ext>
            </a:extLst>
          </p:cNvPr>
          <p:cNvSpPr/>
          <p:nvPr/>
        </p:nvSpPr>
        <p:spPr>
          <a:xfrm>
            <a:off x="0" y="10327640"/>
            <a:ext cx="7556500" cy="36576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sz="1200" dirty="0">
                <a:solidFill>
                  <a:srgbClr val="FFFFFF"/>
                </a:solidFill>
                <a:latin typeface="Segoe UI"/>
              </a:rPr>
              <a:t>The Sandeepni Chronicle | </a:t>
            </a:r>
            <a:r>
              <a:rPr lang="en-US" sz="1200" dirty="0">
                <a:solidFill>
                  <a:srgbClr val="FFFFFF"/>
                </a:solidFill>
                <a:latin typeface="Segoe UI"/>
              </a:rPr>
              <a:t>April </a:t>
            </a:r>
            <a:r>
              <a:rPr sz="1200" dirty="0">
                <a:solidFill>
                  <a:srgbClr val="FFFFFF"/>
                </a:solidFill>
                <a:latin typeface="Segoe UI"/>
              </a:rPr>
              <a:t>2025</a:t>
            </a:r>
          </a:p>
        </p:txBody>
      </p:sp>
      <p:sp>
        <p:nvSpPr>
          <p:cNvPr id="10" name="AutoShape 4">
            <a:extLst>
              <a:ext uri="{FF2B5EF4-FFF2-40B4-BE49-F238E27FC236}">
                <a16:creationId xmlns:a16="http://schemas.microsoft.com/office/drawing/2014/main" id="{F17F24E0-F4EA-658D-40A0-807DEAC65782}"/>
              </a:ext>
            </a:extLst>
          </p:cNvPr>
          <p:cNvSpPr/>
          <p:nvPr/>
        </p:nvSpPr>
        <p:spPr>
          <a:xfrm>
            <a:off x="0" y="824225"/>
            <a:ext cx="7556500" cy="10683"/>
          </a:xfrm>
          <a:prstGeom prst="line">
            <a:avLst/>
          </a:prstGeom>
          <a:ln>
            <a:solidFill>
              <a:schemeClr val="tx2"/>
            </a:solidFill>
            <a:headEnd type="none" w="sm" len="sm"/>
            <a:tailEnd type="none" w="sm" len="sm"/>
          </a:ln>
        </p:spPr>
        <p:style>
          <a:lnRef idx="2">
            <a:schemeClr val="dk1"/>
          </a:lnRef>
          <a:fillRef idx="0">
            <a:schemeClr val="dk1"/>
          </a:fillRef>
          <a:effectRef idx="1">
            <a:schemeClr val="dk1"/>
          </a:effectRef>
          <a:fontRef idx="minor">
            <a:schemeClr val="tx1"/>
          </a:fontRef>
        </p:style>
        <p:txBody>
          <a:bodyPr/>
          <a:lstStyle/>
          <a:p>
            <a:pPr algn="ctr">
              <a:lnSpc>
                <a:spcPct val="107000"/>
              </a:lnSpc>
              <a:spcAft>
                <a:spcPts val="800"/>
              </a:spcAft>
            </a:pPr>
            <a:endParaRPr lang="en-IN" sz="1800" kern="100" dirty="0">
              <a:effectLst/>
              <a:latin typeface="Calibri" panose="020F0502020204030204" pitchFamily="34" charset="0"/>
              <a:ea typeface="Calibri" panose="020F0502020204030204" pitchFamily="34" charset="0"/>
              <a:cs typeface="Raavi" panose="020B0502040204020203" pitchFamily="34" charset="0"/>
            </a:endParaRPr>
          </a:p>
        </p:txBody>
      </p:sp>
      <p:sp>
        <p:nvSpPr>
          <p:cNvPr id="12" name="AutoShape 4">
            <a:extLst>
              <a:ext uri="{FF2B5EF4-FFF2-40B4-BE49-F238E27FC236}">
                <a16:creationId xmlns:a16="http://schemas.microsoft.com/office/drawing/2014/main" id="{9A8A826F-3456-430C-AEC8-EA0E84BF9AEC}"/>
              </a:ext>
            </a:extLst>
          </p:cNvPr>
          <p:cNvSpPr/>
          <p:nvPr/>
        </p:nvSpPr>
        <p:spPr>
          <a:xfrm>
            <a:off x="0" y="179497"/>
            <a:ext cx="7556500" cy="9535"/>
          </a:xfrm>
          <a:prstGeom prst="line">
            <a:avLst/>
          </a:prstGeom>
          <a:ln>
            <a:solidFill>
              <a:schemeClr val="tx2"/>
            </a:solidFill>
            <a:headEnd type="none" w="sm" len="sm"/>
            <a:tailEnd type="none" w="sm" len="sm"/>
          </a:ln>
        </p:spPr>
        <p:style>
          <a:lnRef idx="2">
            <a:schemeClr val="dk1"/>
          </a:lnRef>
          <a:fillRef idx="0">
            <a:schemeClr val="dk1"/>
          </a:fillRef>
          <a:effectRef idx="1">
            <a:schemeClr val="dk1"/>
          </a:effectRef>
          <a:fontRef idx="minor">
            <a:schemeClr val="tx1"/>
          </a:fontRef>
        </p:style>
        <p:txBody>
          <a:bodyPr/>
          <a:lstStyle/>
          <a:p>
            <a:pPr algn="ctr">
              <a:lnSpc>
                <a:spcPct val="107000"/>
              </a:lnSpc>
              <a:spcAft>
                <a:spcPts val="800"/>
              </a:spcAft>
            </a:pPr>
            <a:endParaRPr lang="en-IN" sz="1800" kern="100" dirty="0">
              <a:effectLst/>
              <a:latin typeface="Calibri" panose="020F0502020204030204" pitchFamily="34" charset="0"/>
              <a:ea typeface="Calibri" panose="020F0502020204030204" pitchFamily="34" charset="0"/>
              <a:cs typeface="Raavi" panose="020B0502040204020203" pitchFamily="34" charset="0"/>
            </a:endParaRPr>
          </a:p>
        </p:txBody>
      </p:sp>
      <p:sp>
        <p:nvSpPr>
          <p:cNvPr id="14" name="AutoShape 4">
            <a:extLst>
              <a:ext uri="{FF2B5EF4-FFF2-40B4-BE49-F238E27FC236}">
                <a16:creationId xmlns:a16="http://schemas.microsoft.com/office/drawing/2014/main" id="{DAEFA351-BC38-6D4C-6AB3-61185DEAF456}"/>
              </a:ext>
            </a:extLst>
          </p:cNvPr>
          <p:cNvSpPr/>
          <p:nvPr/>
        </p:nvSpPr>
        <p:spPr>
          <a:xfrm>
            <a:off x="0" y="10071100"/>
            <a:ext cx="7556500" cy="0"/>
          </a:xfrm>
          <a:prstGeom prst="line">
            <a:avLst/>
          </a:prstGeom>
          <a:ln>
            <a:solidFill>
              <a:schemeClr val="tx2"/>
            </a:solidFill>
            <a:headEnd type="none" w="sm" len="sm"/>
            <a:tailEnd type="none" w="sm" len="sm"/>
          </a:ln>
        </p:spPr>
        <p:style>
          <a:lnRef idx="2">
            <a:schemeClr val="dk1"/>
          </a:lnRef>
          <a:fillRef idx="0">
            <a:schemeClr val="dk1"/>
          </a:fillRef>
          <a:effectRef idx="1">
            <a:schemeClr val="dk1"/>
          </a:effectRef>
          <a:fontRef idx="minor">
            <a:schemeClr val="tx1"/>
          </a:fontRef>
        </p:style>
        <p:txBody>
          <a:bodyPr/>
          <a:lstStyle/>
          <a:p>
            <a:pPr algn="ctr">
              <a:lnSpc>
                <a:spcPct val="107000"/>
              </a:lnSpc>
              <a:spcAft>
                <a:spcPts val="800"/>
              </a:spcAft>
            </a:pPr>
            <a:endParaRPr lang="en-IN" sz="1800" kern="100" dirty="0">
              <a:effectLst/>
              <a:latin typeface="Calibri" panose="020F0502020204030204" pitchFamily="34" charset="0"/>
              <a:ea typeface="Calibri" panose="020F0502020204030204" pitchFamily="34" charset="0"/>
              <a:cs typeface="Raavi" panose="020B0502040204020203" pitchFamily="34" charset="0"/>
            </a:endParaRPr>
          </a:p>
        </p:txBody>
      </p:sp>
      <p:sp>
        <p:nvSpPr>
          <p:cNvPr id="3" name="TextBox 2">
            <a:extLst>
              <a:ext uri="{FF2B5EF4-FFF2-40B4-BE49-F238E27FC236}">
                <a16:creationId xmlns:a16="http://schemas.microsoft.com/office/drawing/2014/main" id="{37AE5185-CF6C-981C-B1F1-EF6556F255E1}"/>
              </a:ext>
            </a:extLst>
          </p:cNvPr>
          <p:cNvSpPr txBox="1"/>
          <p:nvPr/>
        </p:nvSpPr>
        <p:spPr>
          <a:xfrm>
            <a:off x="196850" y="313721"/>
            <a:ext cx="7359650" cy="400110"/>
          </a:xfrm>
          <a:prstGeom prst="rect">
            <a:avLst/>
          </a:prstGeom>
          <a:noFill/>
        </p:spPr>
        <p:txBody>
          <a:bodyPr wrap="square" rtlCol="0">
            <a:spAutoFit/>
          </a:bodyPr>
          <a:lstStyle/>
          <a:p>
            <a:r>
              <a:rPr lang="en-IN" sz="2000" b="1"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INTER-HOUSE QUIZO’ MANIA </a:t>
            </a:r>
            <a:r>
              <a:rPr lang="en-US" sz="2000" b="1"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E</a:t>
            </a:r>
            <a:r>
              <a:rPr lang="en-US" sz="2000" b="1" dirty="0">
                <a:solidFill>
                  <a:schemeClr val="tx2"/>
                </a:solidFill>
                <a:latin typeface="Times New Roman" panose="02020603050405020304" pitchFamily="18" charset="0"/>
                <a:cs typeface="Times New Roman" panose="02020603050405020304" pitchFamily="18" charset="0"/>
              </a:rPr>
              <a:t>NVIRONMENTAL ISSUES</a:t>
            </a:r>
            <a:endParaRPr lang="en-IN" sz="2000" b="1" dirty="0">
              <a:solidFill>
                <a:schemeClr val="tx2"/>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A4954183-4023-31B2-5146-ECB39C693155}"/>
              </a:ext>
            </a:extLst>
          </p:cNvPr>
          <p:cNvSpPr txBox="1"/>
          <p:nvPr/>
        </p:nvSpPr>
        <p:spPr>
          <a:xfrm>
            <a:off x="2711450" y="871044"/>
            <a:ext cx="2590800" cy="307777"/>
          </a:xfrm>
          <a:prstGeom prst="rect">
            <a:avLst/>
          </a:prstGeom>
          <a:noFill/>
        </p:spPr>
        <p:txBody>
          <a:bodyPr wrap="square" rtlCol="0">
            <a:spAutoFit/>
          </a:bodyPr>
          <a:lstStyle/>
          <a:p>
            <a:r>
              <a:rPr lang="en-IN" sz="1400" b="1" dirty="0">
                <a:solidFill>
                  <a:schemeClr val="tx2"/>
                </a:solidFill>
                <a:latin typeface="Times New Roman" panose="02020603050405020304" pitchFamily="18" charset="0"/>
                <a:cs typeface="Times New Roman" panose="02020603050405020304" pitchFamily="18" charset="0"/>
              </a:rPr>
              <a:t>Article By:- Ms. Bharti</a:t>
            </a:r>
          </a:p>
        </p:txBody>
      </p:sp>
      <p:sp>
        <p:nvSpPr>
          <p:cNvPr id="6" name="TextBox 5">
            <a:extLst>
              <a:ext uri="{FF2B5EF4-FFF2-40B4-BE49-F238E27FC236}">
                <a16:creationId xmlns:a16="http://schemas.microsoft.com/office/drawing/2014/main" id="{E46D2F4B-6449-C3AE-373B-D2FC280DE7FE}"/>
              </a:ext>
            </a:extLst>
          </p:cNvPr>
          <p:cNvSpPr txBox="1"/>
          <p:nvPr/>
        </p:nvSpPr>
        <p:spPr>
          <a:xfrm>
            <a:off x="196850" y="3065780"/>
            <a:ext cx="7010400" cy="6494085"/>
          </a:xfrm>
          <a:prstGeom prst="rect">
            <a:avLst/>
          </a:prstGeom>
          <a:noFill/>
        </p:spPr>
        <p:txBody>
          <a:bodyPr wrap="square">
            <a:spAutoFit/>
          </a:bodyPr>
          <a:lstStyle/>
          <a:p>
            <a:pPr algn="just"/>
            <a:r>
              <a:rPr lang="en-GB" sz="1600" dirty="0">
                <a:latin typeface="Times New Roman" panose="02020603050405020304" pitchFamily="18" charset="0"/>
                <a:cs typeface="Times New Roman" panose="02020603050405020304" pitchFamily="18" charset="0"/>
              </a:rPr>
              <a:t>School is </a:t>
            </a:r>
            <a:r>
              <a:rPr lang="en-US" sz="1600" dirty="0">
                <a:latin typeface="Times New Roman" panose="02020603050405020304" pitchFamily="18" charset="0"/>
                <a:cs typeface="Times New Roman" panose="02020603050405020304" pitchFamily="18" charset="0"/>
              </a:rPr>
              <a:t>pleased to announce that Modern Sandeepni School recently organized an engaging Inter-House Quiz Competition on Environment and Forests Awareness Program for Class VIII students on 28th April 2025. This special event aims to educate and inspire students to care for nature, protect our forests, and spread awareness about environmental issues.</a:t>
            </a:r>
          </a:p>
          <a:p>
            <a:pPr algn="just"/>
            <a:endParaRPr lang="en-IN" sz="1600" dirty="0">
              <a:latin typeface="Times New Roman" panose="02020603050405020304" pitchFamily="18" charset="0"/>
              <a:cs typeface="Times New Roman" panose="02020603050405020304" pitchFamily="18" charset="0"/>
            </a:endParaRPr>
          </a:p>
          <a:p>
            <a:pPr algn="just"/>
            <a:r>
              <a:rPr lang="en-US" sz="1600" dirty="0">
                <a:latin typeface="Times New Roman" panose="02020603050405020304" pitchFamily="18" charset="0"/>
                <a:cs typeface="Times New Roman" panose="02020603050405020304" pitchFamily="18" charset="0"/>
              </a:rPr>
              <a:t>Through various activities and games, students not only enjoyed themselves but also helped spread important knowledge about protecting our environment and saving forests. We are proud of their efforts to learn and share valuable messages with others.</a:t>
            </a:r>
          </a:p>
          <a:p>
            <a:pPr algn="just"/>
            <a:endParaRPr lang="en-IN" sz="1600" dirty="0">
              <a:latin typeface="Times New Roman" panose="02020603050405020304" pitchFamily="18" charset="0"/>
              <a:cs typeface="Times New Roman" panose="02020603050405020304" pitchFamily="18" charset="0"/>
            </a:endParaRPr>
          </a:p>
          <a:p>
            <a:pPr algn="just"/>
            <a:r>
              <a:rPr lang="en-US" sz="1600" dirty="0">
                <a:latin typeface="Times New Roman" panose="02020603050405020304" pitchFamily="18" charset="0"/>
                <a:cs typeface="Times New Roman" panose="02020603050405020304" pitchFamily="18" charset="0"/>
              </a:rPr>
              <a:t>Students from all four houses will take part in various activities and games that promote learning in a fun and meaningful way. We believe this program will help students understand the importance of the environment and encourage them to take positive action. Students competed house-wise, and the event witnessed an exciting display of teamwork, quick thinking, and awareness. The final results were as follows:</a:t>
            </a:r>
          </a:p>
          <a:p>
            <a:pPr algn="just"/>
            <a:endParaRPr lang="en-IN" sz="1600" dirty="0">
              <a:latin typeface="Times New Roman" panose="02020603050405020304" pitchFamily="18" charset="0"/>
              <a:cs typeface="Times New Roman" panose="02020603050405020304" pitchFamily="18" charset="0"/>
            </a:endParaRPr>
          </a:p>
          <a:p>
            <a:pPr algn="just"/>
            <a:r>
              <a:rPr lang="en-US" sz="1600" dirty="0">
                <a:solidFill>
                  <a:schemeClr val="tx2"/>
                </a:solidFill>
                <a:latin typeface="Times New Roman" panose="02020603050405020304" pitchFamily="18" charset="0"/>
                <a:cs typeface="Times New Roman" panose="02020603050405020304" pitchFamily="18" charset="0"/>
              </a:rPr>
              <a:t>1st Position: </a:t>
            </a:r>
            <a:r>
              <a:rPr lang="en-US" sz="1600" dirty="0" err="1">
                <a:solidFill>
                  <a:schemeClr val="tx2"/>
                </a:solidFill>
                <a:latin typeface="Times New Roman" panose="02020603050405020304" pitchFamily="18" charset="0"/>
                <a:cs typeface="Times New Roman" panose="02020603050405020304" pitchFamily="18" charset="0"/>
              </a:rPr>
              <a:t>Vishwamitter</a:t>
            </a:r>
            <a:r>
              <a:rPr lang="en-US" sz="1600" dirty="0">
                <a:solidFill>
                  <a:schemeClr val="tx2"/>
                </a:solidFill>
                <a:latin typeface="Times New Roman" panose="02020603050405020304" pitchFamily="18" charset="0"/>
                <a:cs typeface="Times New Roman" panose="02020603050405020304" pitchFamily="18" charset="0"/>
              </a:rPr>
              <a:t> House</a:t>
            </a:r>
            <a:endParaRPr lang="en-IN" sz="1600" dirty="0">
              <a:solidFill>
                <a:schemeClr val="tx2"/>
              </a:solidFill>
              <a:latin typeface="Times New Roman" panose="02020603050405020304" pitchFamily="18" charset="0"/>
              <a:cs typeface="Times New Roman" panose="02020603050405020304" pitchFamily="18" charset="0"/>
            </a:endParaRPr>
          </a:p>
          <a:p>
            <a:pPr algn="just"/>
            <a:r>
              <a:rPr lang="en-US" sz="1600" dirty="0">
                <a:solidFill>
                  <a:schemeClr val="tx2"/>
                </a:solidFill>
                <a:latin typeface="Times New Roman" panose="02020603050405020304" pitchFamily="18" charset="0"/>
                <a:cs typeface="Times New Roman" panose="02020603050405020304" pitchFamily="18" charset="0"/>
              </a:rPr>
              <a:t>2nd Position: </a:t>
            </a:r>
            <a:r>
              <a:rPr lang="en-US" sz="1600" dirty="0" err="1">
                <a:solidFill>
                  <a:schemeClr val="tx2"/>
                </a:solidFill>
                <a:latin typeface="Times New Roman" panose="02020603050405020304" pitchFamily="18" charset="0"/>
                <a:cs typeface="Times New Roman" panose="02020603050405020304" pitchFamily="18" charset="0"/>
              </a:rPr>
              <a:t>Vashishtha</a:t>
            </a:r>
            <a:r>
              <a:rPr lang="en-US" sz="1600" dirty="0">
                <a:solidFill>
                  <a:schemeClr val="tx2"/>
                </a:solidFill>
                <a:latin typeface="Times New Roman" panose="02020603050405020304" pitchFamily="18" charset="0"/>
                <a:cs typeface="Times New Roman" panose="02020603050405020304" pitchFamily="18" charset="0"/>
              </a:rPr>
              <a:t> House</a:t>
            </a:r>
            <a:endParaRPr lang="en-IN" sz="1600" dirty="0">
              <a:solidFill>
                <a:schemeClr val="tx2"/>
              </a:solidFill>
              <a:latin typeface="Times New Roman" panose="02020603050405020304" pitchFamily="18" charset="0"/>
              <a:cs typeface="Times New Roman" panose="02020603050405020304" pitchFamily="18" charset="0"/>
            </a:endParaRPr>
          </a:p>
          <a:p>
            <a:pPr algn="just"/>
            <a:r>
              <a:rPr lang="en-US" sz="1600" dirty="0">
                <a:solidFill>
                  <a:schemeClr val="tx2"/>
                </a:solidFill>
                <a:latin typeface="Times New Roman" panose="02020603050405020304" pitchFamily="18" charset="0"/>
                <a:cs typeface="Times New Roman" panose="02020603050405020304" pitchFamily="18" charset="0"/>
              </a:rPr>
              <a:t>3rd Position: </a:t>
            </a:r>
            <a:r>
              <a:rPr lang="en-US" sz="1600" dirty="0" err="1">
                <a:solidFill>
                  <a:schemeClr val="tx2"/>
                </a:solidFill>
                <a:latin typeface="Times New Roman" panose="02020603050405020304" pitchFamily="18" charset="0"/>
                <a:cs typeface="Times New Roman" panose="02020603050405020304" pitchFamily="18" charset="0"/>
              </a:rPr>
              <a:t>Varishaspati</a:t>
            </a:r>
            <a:r>
              <a:rPr lang="en-US" sz="1600" dirty="0">
                <a:solidFill>
                  <a:schemeClr val="tx2"/>
                </a:solidFill>
                <a:latin typeface="Times New Roman" panose="02020603050405020304" pitchFamily="18" charset="0"/>
                <a:cs typeface="Times New Roman" panose="02020603050405020304" pitchFamily="18" charset="0"/>
              </a:rPr>
              <a:t> House</a:t>
            </a:r>
            <a:endParaRPr lang="en-IN" sz="1600" dirty="0">
              <a:solidFill>
                <a:schemeClr val="tx2"/>
              </a:solidFill>
              <a:latin typeface="Times New Roman" panose="02020603050405020304" pitchFamily="18" charset="0"/>
              <a:cs typeface="Times New Roman" panose="02020603050405020304" pitchFamily="18" charset="0"/>
            </a:endParaRPr>
          </a:p>
          <a:p>
            <a:pPr algn="just"/>
            <a:r>
              <a:rPr lang="en-US" sz="1600" dirty="0">
                <a:solidFill>
                  <a:schemeClr val="tx2"/>
                </a:solidFill>
                <a:latin typeface="Times New Roman" panose="02020603050405020304" pitchFamily="18" charset="0"/>
                <a:cs typeface="Times New Roman" panose="02020603050405020304" pitchFamily="18" charset="0"/>
              </a:rPr>
              <a:t>Participation:  Drona House</a:t>
            </a:r>
            <a:endParaRPr lang="en-IN" sz="1600" dirty="0">
              <a:solidFill>
                <a:schemeClr val="tx2"/>
              </a:solidFill>
              <a:latin typeface="Times New Roman" panose="02020603050405020304" pitchFamily="18" charset="0"/>
              <a:cs typeface="Times New Roman" panose="02020603050405020304" pitchFamily="18" charset="0"/>
            </a:endParaRPr>
          </a:p>
          <a:p>
            <a:pPr algn="just"/>
            <a:r>
              <a:rPr lang="en-US" sz="1600" dirty="0">
                <a:latin typeface="Times New Roman" panose="02020603050405020304" pitchFamily="18" charset="0"/>
                <a:cs typeface="Times New Roman" panose="02020603050405020304" pitchFamily="18" charset="0"/>
              </a:rPr>
              <a:t> </a:t>
            </a:r>
            <a:endParaRPr lang="en-IN" sz="1600" dirty="0">
              <a:latin typeface="Times New Roman" panose="02020603050405020304" pitchFamily="18" charset="0"/>
              <a:cs typeface="Times New Roman" panose="02020603050405020304" pitchFamily="18" charset="0"/>
            </a:endParaRPr>
          </a:p>
          <a:p>
            <a:pPr algn="just"/>
            <a:r>
              <a:rPr lang="en-US" sz="1600" dirty="0">
                <a:latin typeface="Times New Roman" panose="02020603050405020304" pitchFamily="18" charset="0"/>
                <a:cs typeface="Times New Roman" panose="02020603050405020304" pitchFamily="18" charset="0"/>
              </a:rPr>
              <a:t>We would like to thank our dedicated teachers— </a:t>
            </a:r>
            <a:r>
              <a:rPr lang="en-US" sz="1600" dirty="0" err="1">
                <a:latin typeface="Times New Roman" panose="02020603050405020304" pitchFamily="18" charset="0"/>
                <a:cs typeface="Times New Roman" panose="02020603050405020304" pitchFamily="18" charset="0"/>
              </a:rPr>
              <a:t>Ms</a:t>
            </a:r>
            <a:r>
              <a:rPr lang="en-US" sz="1600" dirty="0">
                <a:latin typeface="Times New Roman" panose="02020603050405020304" pitchFamily="18" charset="0"/>
                <a:cs typeface="Times New Roman" panose="02020603050405020304" pitchFamily="18" charset="0"/>
              </a:rPr>
              <a:t> Bharti, and Ms. Shaina—for guiding and supporting the students in preparing for this event. Their efforts in organizing and motivating the children are truly appreciated.</a:t>
            </a:r>
            <a:endParaRPr lang="en-IN" sz="1600" dirty="0">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3A404840-D5EC-715C-50F0-F2D13A64838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3050" y="1392338"/>
            <a:ext cx="1905000" cy="1428750"/>
          </a:xfrm>
          <a:prstGeom prst="rect">
            <a:avLst/>
          </a:prstGeom>
          <a:ln w="38100" cap="sq">
            <a:solidFill>
              <a:schemeClr val="tx2"/>
            </a:solidFill>
            <a:prstDash val="solid"/>
            <a:miter lim="800000"/>
          </a:ln>
          <a:effectLst>
            <a:outerShdw blurRad="50800" dist="38100" dir="2700000" algn="tl" rotWithShape="0">
              <a:srgbClr val="000000">
                <a:alpha val="43000"/>
              </a:srgbClr>
            </a:outerShdw>
          </a:effectLst>
        </p:spPr>
      </p:pic>
      <p:pic>
        <p:nvPicPr>
          <p:cNvPr id="11" name="Picture 10">
            <a:extLst>
              <a:ext uri="{FF2B5EF4-FFF2-40B4-BE49-F238E27FC236}">
                <a16:creationId xmlns:a16="http://schemas.microsoft.com/office/drawing/2014/main" id="{6331D0E9-8FCA-A617-B0E6-053B2BF4AEE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635250" y="1389856"/>
            <a:ext cx="1905000" cy="1428750"/>
          </a:xfrm>
          <a:prstGeom prst="rect">
            <a:avLst/>
          </a:prstGeom>
          <a:ln w="38100" cap="sq">
            <a:solidFill>
              <a:schemeClr val="tx2"/>
            </a:solidFill>
            <a:prstDash val="solid"/>
            <a:miter lim="800000"/>
          </a:ln>
          <a:effectLst>
            <a:outerShdw blurRad="50800" dist="38100" dir="2700000" algn="tl" rotWithShape="0">
              <a:srgbClr val="000000">
                <a:alpha val="43000"/>
              </a:srgbClr>
            </a:outerShdw>
          </a:effectLst>
        </p:spPr>
      </p:pic>
      <p:pic>
        <p:nvPicPr>
          <p:cNvPr id="13" name="Picture 12">
            <a:extLst>
              <a:ext uri="{FF2B5EF4-FFF2-40B4-BE49-F238E27FC236}">
                <a16:creationId xmlns:a16="http://schemas.microsoft.com/office/drawing/2014/main" id="{40DD9304-F5A6-81A6-B38F-8F8195EA339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4997450" y="1396071"/>
            <a:ext cx="1905000" cy="1428750"/>
          </a:xfrm>
          <a:prstGeom prst="rect">
            <a:avLst/>
          </a:prstGeom>
          <a:ln w="38100" cap="sq">
            <a:solidFill>
              <a:schemeClr val="tx2"/>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5997359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4397</TotalTime>
  <Words>4695</Words>
  <Application>Microsoft Office PowerPoint</Application>
  <PresentationFormat>Custom</PresentationFormat>
  <Paragraphs>246</Paragraphs>
  <Slides>18</Slides>
  <Notes>1</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Cream Vintage Breaking News A4 Document</dc:title>
  <dc:creator>user</dc:creator>
  <cp:lastModifiedBy>17vikramsinghh@gmail.com</cp:lastModifiedBy>
  <cp:revision>272</cp:revision>
  <dcterms:created xsi:type="dcterms:W3CDTF">2006-08-16T00:00:00Z</dcterms:created>
  <dcterms:modified xsi:type="dcterms:W3CDTF">2025-06-06T08:27:47Z</dcterms:modified>
  <dc:identifier>DAF9yvfM9oU</dc:identifier>
</cp:coreProperties>
</file>